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77" r:id="rId4"/>
    <p:sldId id="278" r:id="rId5"/>
    <p:sldId id="280" r:id="rId6"/>
    <p:sldId id="306" r:id="rId7"/>
    <p:sldId id="279" r:id="rId8"/>
    <p:sldId id="283" r:id="rId9"/>
    <p:sldId id="282" r:id="rId10"/>
    <p:sldId id="284" r:id="rId11"/>
    <p:sldId id="286" r:id="rId12"/>
    <p:sldId id="285" r:id="rId13"/>
    <p:sldId id="287" r:id="rId14"/>
    <p:sldId id="291" r:id="rId15"/>
    <p:sldId id="289" r:id="rId16"/>
    <p:sldId id="288" r:id="rId17"/>
    <p:sldId id="290" r:id="rId18"/>
    <p:sldId id="292" r:id="rId19"/>
    <p:sldId id="293" r:id="rId20"/>
    <p:sldId id="294" r:id="rId21"/>
    <p:sldId id="295" r:id="rId22"/>
    <p:sldId id="296" r:id="rId23"/>
    <p:sldId id="297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298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F9F9F9"/>
    <a:srgbClr val="F2F2F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6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93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7283AF-1633-4683-8BBF-717BA02018A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7199649-CF01-4B5D-81FF-56ED043BDF78}">
      <dgm:prSet phldrT="[Text]"/>
      <dgm:spPr/>
      <dgm:t>
        <a:bodyPr/>
        <a:lstStyle/>
        <a:p>
          <a:r>
            <a:rPr lang="de-CH" dirty="0"/>
            <a:t>Import </a:t>
          </a:r>
          <a:r>
            <a:rPr lang="de-CH" dirty="0" err="1"/>
            <a:t>raw</a:t>
          </a:r>
          <a:r>
            <a:rPr lang="de-CH" dirty="0"/>
            <a:t> </a:t>
          </a:r>
          <a:r>
            <a:rPr lang="de-CH" dirty="0" err="1"/>
            <a:t>sonde</a:t>
          </a:r>
          <a:r>
            <a:rPr lang="de-CH" dirty="0"/>
            <a:t> </a:t>
          </a:r>
          <a:r>
            <a:rPr lang="de-CH" dirty="0" err="1"/>
            <a:t>data</a:t>
          </a:r>
          <a:endParaRPr lang="de-CH" dirty="0"/>
        </a:p>
      </dgm:t>
    </dgm:pt>
    <dgm:pt modelId="{B78A1FD0-515A-448B-BB77-D01BE7EA1686}" type="parTrans" cxnId="{71B5D18B-6681-40B6-81AA-821860086200}">
      <dgm:prSet/>
      <dgm:spPr/>
      <dgm:t>
        <a:bodyPr/>
        <a:lstStyle/>
        <a:p>
          <a:endParaRPr lang="de-CH"/>
        </a:p>
      </dgm:t>
    </dgm:pt>
    <dgm:pt modelId="{E373D9F4-3778-41F2-AEB1-ADFA275C268B}" type="sibTrans" cxnId="{71B5D18B-6681-40B6-81AA-821860086200}">
      <dgm:prSet/>
      <dgm:spPr/>
      <dgm:t>
        <a:bodyPr/>
        <a:lstStyle/>
        <a:p>
          <a:endParaRPr lang="de-CH"/>
        </a:p>
      </dgm:t>
    </dgm:pt>
    <dgm:pt modelId="{23A8FBD3-0F8E-4C96-B1E4-F4081BA16F4D}">
      <dgm:prSet phldrT="[Text]"/>
      <dgm:spPr/>
      <dgm:t>
        <a:bodyPr/>
        <a:lstStyle/>
        <a:p>
          <a:r>
            <a:rPr lang="de-CH" dirty="0" err="1"/>
            <a:t>Merge</a:t>
          </a:r>
          <a:r>
            <a:rPr lang="de-CH" dirty="0"/>
            <a:t> </a:t>
          </a:r>
          <a:r>
            <a:rPr lang="de-CH" dirty="0" err="1"/>
            <a:t>into</a:t>
          </a:r>
          <a:r>
            <a:rPr lang="de-CH" dirty="0"/>
            <a:t> </a:t>
          </a:r>
          <a:r>
            <a:rPr lang="de-CH" dirty="0" err="1"/>
            <a:t>single</a:t>
          </a:r>
          <a:r>
            <a:rPr lang="de-CH" dirty="0"/>
            <a:t> </a:t>
          </a:r>
          <a:r>
            <a:rPr lang="de-CH" dirty="0" err="1"/>
            <a:t>dataset</a:t>
          </a:r>
          <a:endParaRPr lang="de-CH" dirty="0"/>
        </a:p>
      </dgm:t>
    </dgm:pt>
    <dgm:pt modelId="{1AB9BC6F-0C12-4DAF-942E-4CA980939A4C}" type="parTrans" cxnId="{08E26B34-A702-46B6-AE1F-7C058BF738B6}">
      <dgm:prSet/>
      <dgm:spPr/>
      <dgm:t>
        <a:bodyPr/>
        <a:lstStyle/>
        <a:p>
          <a:endParaRPr lang="de-CH"/>
        </a:p>
      </dgm:t>
    </dgm:pt>
    <dgm:pt modelId="{F163A100-7BCE-4BD2-A1D1-907AFD55371A}" type="sibTrans" cxnId="{08E26B34-A702-46B6-AE1F-7C058BF738B6}">
      <dgm:prSet/>
      <dgm:spPr/>
      <dgm:t>
        <a:bodyPr/>
        <a:lstStyle/>
        <a:p>
          <a:endParaRPr lang="de-CH"/>
        </a:p>
      </dgm:t>
    </dgm:pt>
    <dgm:pt modelId="{D73546D7-AD1B-43AF-8B30-35FD228B3E02}">
      <dgm:prSet phldrT="[Text]"/>
      <dgm:spPr/>
      <dgm:t>
        <a:bodyPr/>
        <a:lstStyle/>
        <a:p>
          <a:r>
            <a:rPr lang="de-CH" dirty="0" err="1"/>
            <a:t>Outlier</a:t>
          </a:r>
          <a:r>
            <a:rPr lang="de-CH" dirty="0"/>
            <a:t> </a:t>
          </a:r>
          <a:r>
            <a:rPr lang="de-CH" dirty="0" err="1"/>
            <a:t>removal</a:t>
          </a:r>
          <a:endParaRPr lang="de-CH" dirty="0"/>
        </a:p>
      </dgm:t>
    </dgm:pt>
    <dgm:pt modelId="{1BE55EE1-B53A-4FD3-8593-6A1B7B327CE2}" type="parTrans" cxnId="{4E11A27B-04FA-414F-8B59-9B91E26A3B62}">
      <dgm:prSet/>
      <dgm:spPr/>
      <dgm:t>
        <a:bodyPr/>
        <a:lstStyle/>
        <a:p>
          <a:endParaRPr lang="de-CH"/>
        </a:p>
      </dgm:t>
    </dgm:pt>
    <dgm:pt modelId="{9D4A14DE-8136-4D30-8E95-73A9F546BD84}" type="sibTrans" cxnId="{4E11A27B-04FA-414F-8B59-9B91E26A3B62}">
      <dgm:prSet/>
      <dgm:spPr/>
      <dgm:t>
        <a:bodyPr/>
        <a:lstStyle/>
        <a:p>
          <a:endParaRPr lang="de-CH"/>
        </a:p>
      </dgm:t>
    </dgm:pt>
    <dgm:pt modelId="{90A30807-57ED-4416-ABCA-E5C43060FB83}">
      <dgm:prSet phldrT="[Text]"/>
      <dgm:spPr/>
      <dgm:t>
        <a:bodyPr/>
        <a:lstStyle/>
        <a:p>
          <a:r>
            <a:rPr lang="de-CH" dirty="0"/>
            <a:t>Quality check </a:t>
          </a:r>
          <a:r>
            <a:rPr lang="de-CH" dirty="0" err="1"/>
            <a:t>with</a:t>
          </a:r>
          <a:r>
            <a:rPr lang="de-CH" dirty="0"/>
            <a:t> </a:t>
          </a:r>
          <a:r>
            <a:rPr lang="de-CH" dirty="0" err="1"/>
            <a:t>control</a:t>
          </a:r>
          <a:r>
            <a:rPr lang="de-CH" dirty="0"/>
            <a:t> </a:t>
          </a:r>
          <a:r>
            <a:rPr lang="de-CH" dirty="0" err="1"/>
            <a:t>plots</a:t>
          </a:r>
          <a:endParaRPr lang="de-CH" dirty="0"/>
        </a:p>
      </dgm:t>
    </dgm:pt>
    <dgm:pt modelId="{C5EA53D3-4795-4F0F-8DC2-A247720AB232}" type="parTrans" cxnId="{5B7D36D0-EA2F-46CB-9432-E697C4D694FB}">
      <dgm:prSet/>
      <dgm:spPr/>
      <dgm:t>
        <a:bodyPr/>
        <a:lstStyle/>
        <a:p>
          <a:endParaRPr lang="de-CH"/>
        </a:p>
      </dgm:t>
    </dgm:pt>
    <dgm:pt modelId="{52080B99-910C-486B-A06F-521AFC6B2595}" type="sibTrans" cxnId="{5B7D36D0-EA2F-46CB-9432-E697C4D694FB}">
      <dgm:prSet/>
      <dgm:spPr/>
      <dgm:t>
        <a:bodyPr/>
        <a:lstStyle/>
        <a:p>
          <a:endParaRPr lang="de-CH"/>
        </a:p>
      </dgm:t>
    </dgm:pt>
    <dgm:pt modelId="{5A0170B0-34F0-42F1-9B23-CD89E331D95B}">
      <dgm:prSet phldrT="[Text]"/>
      <dgm:spPr/>
      <dgm:t>
        <a:bodyPr/>
        <a:lstStyle/>
        <a:p>
          <a:r>
            <a:rPr lang="de-CH" dirty="0"/>
            <a:t>Cut </a:t>
          </a:r>
          <a:r>
            <a:rPr lang="de-CH" dirty="0" err="1"/>
            <a:t>dataset</a:t>
          </a:r>
          <a:r>
            <a:rPr lang="de-CH" dirty="0"/>
            <a:t> </a:t>
          </a:r>
          <a:r>
            <a:rPr lang="de-CH" dirty="0" err="1"/>
            <a:t>for</a:t>
          </a:r>
          <a:r>
            <a:rPr lang="de-CH" dirty="0"/>
            <a:t> </a:t>
          </a:r>
          <a:r>
            <a:rPr lang="de-CH" dirty="0" err="1"/>
            <a:t>equal</a:t>
          </a:r>
          <a:r>
            <a:rPr lang="de-CH" dirty="0"/>
            <a:t> </a:t>
          </a:r>
          <a:r>
            <a:rPr lang="de-CH" dirty="0" err="1"/>
            <a:t>start</a:t>
          </a:r>
          <a:r>
            <a:rPr lang="de-CH" dirty="0"/>
            <a:t> and end </a:t>
          </a:r>
          <a:r>
            <a:rPr lang="de-CH" dirty="0" err="1"/>
            <a:t>times</a:t>
          </a:r>
          <a:endParaRPr lang="de-CH" dirty="0"/>
        </a:p>
      </dgm:t>
    </dgm:pt>
    <dgm:pt modelId="{B541BC42-15D1-4F7C-B6C6-6A97131FF5EE}" type="parTrans" cxnId="{96DA6623-1F2D-45FD-A992-D3883CAA32A8}">
      <dgm:prSet/>
      <dgm:spPr/>
      <dgm:t>
        <a:bodyPr/>
        <a:lstStyle/>
        <a:p>
          <a:endParaRPr lang="de-CH"/>
        </a:p>
      </dgm:t>
    </dgm:pt>
    <dgm:pt modelId="{E7551DFB-CB41-4223-ADAA-6ABE90AE0F43}" type="sibTrans" cxnId="{96DA6623-1F2D-45FD-A992-D3883CAA32A8}">
      <dgm:prSet/>
      <dgm:spPr/>
      <dgm:t>
        <a:bodyPr/>
        <a:lstStyle/>
        <a:p>
          <a:endParaRPr lang="de-CH"/>
        </a:p>
      </dgm:t>
    </dgm:pt>
    <dgm:pt modelId="{8809170A-D227-46FD-884C-AFAA77A72C92}">
      <dgm:prSet phldrT="[Text]"/>
      <dgm:spPr/>
      <dgm:t>
        <a:bodyPr/>
        <a:lstStyle/>
        <a:p>
          <a:r>
            <a:rPr lang="de-CH" dirty="0" err="1"/>
            <a:t>Impute</a:t>
          </a:r>
          <a:r>
            <a:rPr lang="de-CH" dirty="0"/>
            <a:t> </a:t>
          </a:r>
          <a:r>
            <a:rPr lang="de-CH" dirty="0" err="1"/>
            <a:t>missing</a:t>
          </a:r>
          <a:r>
            <a:rPr lang="de-CH" dirty="0"/>
            <a:t> </a:t>
          </a:r>
          <a:r>
            <a:rPr lang="de-CH" dirty="0" err="1"/>
            <a:t>values</a:t>
          </a:r>
          <a:r>
            <a:rPr lang="de-CH" dirty="0"/>
            <a:t> </a:t>
          </a:r>
          <a:r>
            <a:rPr lang="de-CH" dirty="0" err="1"/>
            <a:t>for</a:t>
          </a:r>
          <a:r>
            <a:rPr lang="de-CH" dirty="0"/>
            <a:t> </a:t>
          </a:r>
          <a:r>
            <a:rPr lang="de-CH" dirty="0" err="1"/>
            <a:t>metabolism</a:t>
          </a:r>
          <a:r>
            <a:rPr lang="de-CH" dirty="0"/>
            <a:t> </a:t>
          </a:r>
          <a:r>
            <a:rPr lang="de-CH" dirty="0" err="1"/>
            <a:t>modeling</a:t>
          </a:r>
          <a:endParaRPr lang="de-CH" dirty="0"/>
        </a:p>
      </dgm:t>
    </dgm:pt>
    <dgm:pt modelId="{00566DA8-D043-448B-ACDE-AF2B15E4D6B8}" type="parTrans" cxnId="{297B8020-8835-49A2-AE15-AC8862456825}">
      <dgm:prSet/>
      <dgm:spPr/>
      <dgm:t>
        <a:bodyPr/>
        <a:lstStyle/>
        <a:p>
          <a:endParaRPr lang="en-US"/>
        </a:p>
      </dgm:t>
    </dgm:pt>
    <dgm:pt modelId="{213EC591-F697-4C2F-A282-744271AC4A7F}" type="sibTrans" cxnId="{297B8020-8835-49A2-AE15-AC8862456825}">
      <dgm:prSet/>
      <dgm:spPr/>
      <dgm:t>
        <a:bodyPr/>
        <a:lstStyle/>
        <a:p>
          <a:endParaRPr lang="en-US"/>
        </a:p>
      </dgm:t>
    </dgm:pt>
    <dgm:pt modelId="{6DBDB738-2A04-45D8-8805-EB5DF2ED7586}" type="pres">
      <dgm:prSet presAssocID="{107283AF-1633-4683-8BBF-717BA02018A6}" presName="Name0" presStyleCnt="0">
        <dgm:presLayoutVars>
          <dgm:dir/>
          <dgm:resizeHandles val="exact"/>
        </dgm:presLayoutVars>
      </dgm:prSet>
      <dgm:spPr/>
    </dgm:pt>
    <dgm:pt modelId="{69ACBF85-B849-4F13-8EAA-1E71A591E121}" type="pres">
      <dgm:prSet presAssocID="{17199649-CF01-4B5D-81FF-56ED043BDF78}" presName="node" presStyleLbl="node1" presStyleIdx="0" presStyleCnt="6">
        <dgm:presLayoutVars>
          <dgm:bulletEnabled val="1"/>
        </dgm:presLayoutVars>
      </dgm:prSet>
      <dgm:spPr/>
    </dgm:pt>
    <dgm:pt modelId="{507A7400-14A2-4C2F-AB44-E8F9E0FB1272}" type="pres">
      <dgm:prSet presAssocID="{E373D9F4-3778-41F2-AEB1-ADFA275C268B}" presName="sibTrans" presStyleLbl="sibTrans2D1" presStyleIdx="0" presStyleCnt="5"/>
      <dgm:spPr/>
    </dgm:pt>
    <dgm:pt modelId="{30A3A8E9-77A4-4570-88FA-B1A2ED1A0E97}" type="pres">
      <dgm:prSet presAssocID="{E373D9F4-3778-41F2-AEB1-ADFA275C268B}" presName="connectorText" presStyleLbl="sibTrans2D1" presStyleIdx="0" presStyleCnt="5"/>
      <dgm:spPr/>
    </dgm:pt>
    <dgm:pt modelId="{421E0A32-934C-4090-8CE8-57F63C3D3E50}" type="pres">
      <dgm:prSet presAssocID="{23A8FBD3-0F8E-4C96-B1E4-F4081BA16F4D}" presName="node" presStyleLbl="node1" presStyleIdx="1" presStyleCnt="6">
        <dgm:presLayoutVars>
          <dgm:bulletEnabled val="1"/>
        </dgm:presLayoutVars>
      </dgm:prSet>
      <dgm:spPr/>
    </dgm:pt>
    <dgm:pt modelId="{1219403F-B6D1-4D80-ACAA-D54841D0EFCB}" type="pres">
      <dgm:prSet presAssocID="{F163A100-7BCE-4BD2-A1D1-907AFD55371A}" presName="sibTrans" presStyleLbl="sibTrans2D1" presStyleIdx="1" presStyleCnt="5"/>
      <dgm:spPr/>
    </dgm:pt>
    <dgm:pt modelId="{F31A71F4-2DA5-4C2B-AC58-0E86A9807CB5}" type="pres">
      <dgm:prSet presAssocID="{F163A100-7BCE-4BD2-A1D1-907AFD55371A}" presName="connectorText" presStyleLbl="sibTrans2D1" presStyleIdx="1" presStyleCnt="5"/>
      <dgm:spPr/>
    </dgm:pt>
    <dgm:pt modelId="{13D26F43-FD3A-424F-B50D-F89B7C93D7DD}" type="pres">
      <dgm:prSet presAssocID="{D73546D7-AD1B-43AF-8B30-35FD228B3E02}" presName="node" presStyleLbl="node1" presStyleIdx="2" presStyleCnt="6">
        <dgm:presLayoutVars>
          <dgm:bulletEnabled val="1"/>
        </dgm:presLayoutVars>
      </dgm:prSet>
      <dgm:spPr/>
    </dgm:pt>
    <dgm:pt modelId="{ED64CF38-BFB5-41D9-9FCE-48B4356D4BE5}" type="pres">
      <dgm:prSet presAssocID="{9D4A14DE-8136-4D30-8E95-73A9F546BD84}" presName="sibTrans" presStyleLbl="sibTrans2D1" presStyleIdx="2" presStyleCnt="5"/>
      <dgm:spPr/>
    </dgm:pt>
    <dgm:pt modelId="{305949A6-B4F6-4FC8-BE68-AC8982F4A22E}" type="pres">
      <dgm:prSet presAssocID="{9D4A14DE-8136-4D30-8E95-73A9F546BD84}" presName="connectorText" presStyleLbl="sibTrans2D1" presStyleIdx="2" presStyleCnt="5"/>
      <dgm:spPr/>
    </dgm:pt>
    <dgm:pt modelId="{ECAF4C6B-7F39-4167-801C-BD719F453589}" type="pres">
      <dgm:prSet presAssocID="{5A0170B0-34F0-42F1-9B23-CD89E331D95B}" presName="node" presStyleLbl="node1" presStyleIdx="3" presStyleCnt="6">
        <dgm:presLayoutVars>
          <dgm:bulletEnabled val="1"/>
        </dgm:presLayoutVars>
      </dgm:prSet>
      <dgm:spPr/>
    </dgm:pt>
    <dgm:pt modelId="{48B30C62-48A1-426E-8A60-D28F0CF0F8E2}" type="pres">
      <dgm:prSet presAssocID="{E7551DFB-CB41-4223-ADAA-6ABE90AE0F43}" presName="sibTrans" presStyleLbl="sibTrans2D1" presStyleIdx="3" presStyleCnt="5"/>
      <dgm:spPr/>
    </dgm:pt>
    <dgm:pt modelId="{8092EF11-7528-477A-823A-65C64857C30C}" type="pres">
      <dgm:prSet presAssocID="{E7551DFB-CB41-4223-ADAA-6ABE90AE0F43}" presName="connectorText" presStyleLbl="sibTrans2D1" presStyleIdx="3" presStyleCnt="5"/>
      <dgm:spPr/>
    </dgm:pt>
    <dgm:pt modelId="{E3AC1482-33C5-4EA1-A117-177774665AE3}" type="pres">
      <dgm:prSet presAssocID="{90A30807-57ED-4416-ABCA-E5C43060FB83}" presName="node" presStyleLbl="node1" presStyleIdx="4" presStyleCnt="6">
        <dgm:presLayoutVars>
          <dgm:bulletEnabled val="1"/>
        </dgm:presLayoutVars>
      </dgm:prSet>
      <dgm:spPr/>
    </dgm:pt>
    <dgm:pt modelId="{BB11BB87-2A42-42EF-AB7E-BC3A4D906E76}" type="pres">
      <dgm:prSet presAssocID="{52080B99-910C-486B-A06F-521AFC6B2595}" presName="sibTrans" presStyleLbl="sibTrans2D1" presStyleIdx="4" presStyleCnt="5"/>
      <dgm:spPr/>
    </dgm:pt>
    <dgm:pt modelId="{2EC8477D-C763-4085-A2BD-9BE8993CFFA6}" type="pres">
      <dgm:prSet presAssocID="{52080B99-910C-486B-A06F-521AFC6B2595}" presName="connectorText" presStyleLbl="sibTrans2D1" presStyleIdx="4" presStyleCnt="5"/>
      <dgm:spPr/>
    </dgm:pt>
    <dgm:pt modelId="{802A2D2B-50CA-4D4E-BB04-F682471C541D}" type="pres">
      <dgm:prSet presAssocID="{8809170A-D227-46FD-884C-AFAA77A72C92}" presName="node" presStyleLbl="node1" presStyleIdx="5" presStyleCnt="6">
        <dgm:presLayoutVars>
          <dgm:bulletEnabled val="1"/>
        </dgm:presLayoutVars>
      </dgm:prSet>
      <dgm:spPr/>
    </dgm:pt>
  </dgm:ptLst>
  <dgm:cxnLst>
    <dgm:cxn modelId="{55784105-D8B9-417D-87DC-93423E909887}" type="presOf" srcId="{9D4A14DE-8136-4D30-8E95-73A9F546BD84}" destId="{305949A6-B4F6-4FC8-BE68-AC8982F4A22E}" srcOrd="1" destOrd="0" presId="urn:microsoft.com/office/officeart/2005/8/layout/process1"/>
    <dgm:cxn modelId="{11CB710B-EF21-490F-BB85-4DADBE504008}" type="presOf" srcId="{8809170A-D227-46FD-884C-AFAA77A72C92}" destId="{802A2D2B-50CA-4D4E-BB04-F682471C541D}" srcOrd="0" destOrd="0" presId="urn:microsoft.com/office/officeart/2005/8/layout/process1"/>
    <dgm:cxn modelId="{E62EAB0F-1EEF-41A1-908A-31077CCD7301}" type="presOf" srcId="{90A30807-57ED-4416-ABCA-E5C43060FB83}" destId="{E3AC1482-33C5-4EA1-A117-177774665AE3}" srcOrd="0" destOrd="0" presId="urn:microsoft.com/office/officeart/2005/8/layout/process1"/>
    <dgm:cxn modelId="{297B8020-8835-49A2-AE15-AC8862456825}" srcId="{107283AF-1633-4683-8BBF-717BA02018A6}" destId="{8809170A-D227-46FD-884C-AFAA77A72C92}" srcOrd="5" destOrd="0" parTransId="{00566DA8-D043-448B-ACDE-AF2B15E4D6B8}" sibTransId="{213EC591-F697-4C2F-A282-744271AC4A7F}"/>
    <dgm:cxn modelId="{96DA6623-1F2D-45FD-A992-D3883CAA32A8}" srcId="{107283AF-1633-4683-8BBF-717BA02018A6}" destId="{5A0170B0-34F0-42F1-9B23-CD89E331D95B}" srcOrd="3" destOrd="0" parTransId="{B541BC42-15D1-4F7C-B6C6-6A97131FF5EE}" sibTransId="{E7551DFB-CB41-4223-ADAA-6ABE90AE0F43}"/>
    <dgm:cxn modelId="{FBC50D24-D9E7-42B2-A9F3-48B971BDD7AE}" type="presOf" srcId="{5A0170B0-34F0-42F1-9B23-CD89E331D95B}" destId="{ECAF4C6B-7F39-4167-801C-BD719F453589}" srcOrd="0" destOrd="0" presId="urn:microsoft.com/office/officeart/2005/8/layout/process1"/>
    <dgm:cxn modelId="{08E26B34-A702-46B6-AE1F-7C058BF738B6}" srcId="{107283AF-1633-4683-8BBF-717BA02018A6}" destId="{23A8FBD3-0F8E-4C96-B1E4-F4081BA16F4D}" srcOrd="1" destOrd="0" parTransId="{1AB9BC6F-0C12-4DAF-942E-4CA980939A4C}" sibTransId="{F163A100-7BCE-4BD2-A1D1-907AFD55371A}"/>
    <dgm:cxn modelId="{78628238-3DB8-4CFE-97A2-2CE911C2D83B}" type="presOf" srcId="{17199649-CF01-4B5D-81FF-56ED043BDF78}" destId="{69ACBF85-B849-4F13-8EAA-1E71A591E121}" srcOrd="0" destOrd="0" presId="urn:microsoft.com/office/officeart/2005/8/layout/process1"/>
    <dgm:cxn modelId="{1B589D68-0C3D-4167-97BD-851EB040125D}" type="presOf" srcId="{52080B99-910C-486B-A06F-521AFC6B2595}" destId="{2EC8477D-C763-4085-A2BD-9BE8993CFFA6}" srcOrd="1" destOrd="0" presId="urn:microsoft.com/office/officeart/2005/8/layout/process1"/>
    <dgm:cxn modelId="{E3E81C73-BE80-409D-91D5-836B0C7416A8}" type="presOf" srcId="{D73546D7-AD1B-43AF-8B30-35FD228B3E02}" destId="{13D26F43-FD3A-424F-B50D-F89B7C93D7DD}" srcOrd="0" destOrd="0" presId="urn:microsoft.com/office/officeart/2005/8/layout/process1"/>
    <dgm:cxn modelId="{4E11A27B-04FA-414F-8B59-9B91E26A3B62}" srcId="{107283AF-1633-4683-8BBF-717BA02018A6}" destId="{D73546D7-AD1B-43AF-8B30-35FD228B3E02}" srcOrd="2" destOrd="0" parTransId="{1BE55EE1-B53A-4FD3-8593-6A1B7B327CE2}" sibTransId="{9D4A14DE-8136-4D30-8E95-73A9F546BD84}"/>
    <dgm:cxn modelId="{22F45780-C970-4026-8852-6B3ED392A275}" type="presOf" srcId="{E373D9F4-3778-41F2-AEB1-ADFA275C268B}" destId="{30A3A8E9-77A4-4570-88FA-B1A2ED1A0E97}" srcOrd="1" destOrd="0" presId="urn:microsoft.com/office/officeart/2005/8/layout/process1"/>
    <dgm:cxn modelId="{71B5D18B-6681-40B6-81AA-821860086200}" srcId="{107283AF-1633-4683-8BBF-717BA02018A6}" destId="{17199649-CF01-4B5D-81FF-56ED043BDF78}" srcOrd="0" destOrd="0" parTransId="{B78A1FD0-515A-448B-BB77-D01BE7EA1686}" sibTransId="{E373D9F4-3778-41F2-AEB1-ADFA275C268B}"/>
    <dgm:cxn modelId="{F14CFB91-0413-43AD-ACF2-59647F36967E}" type="presOf" srcId="{E7551DFB-CB41-4223-ADAA-6ABE90AE0F43}" destId="{48B30C62-48A1-426E-8A60-D28F0CF0F8E2}" srcOrd="0" destOrd="0" presId="urn:microsoft.com/office/officeart/2005/8/layout/process1"/>
    <dgm:cxn modelId="{EC50C795-B0E0-4428-9B34-BEB5CB905637}" type="presOf" srcId="{E7551DFB-CB41-4223-ADAA-6ABE90AE0F43}" destId="{8092EF11-7528-477A-823A-65C64857C30C}" srcOrd="1" destOrd="0" presId="urn:microsoft.com/office/officeart/2005/8/layout/process1"/>
    <dgm:cxn modelId="{15B8679F-070A-4735-AFD0-677277C7A8A6}" type="presOf" srcId="{F163A100-7BCE-4BD2-A1D1-907AFD55371A}" destId="{1219403F-B6D1-4D80-ACAA-D54841D0EFCB}" srcOrd="0" destOrd="0" presId="urn:microsoft.com/office/officeart/2005/8/layout/process1"/>
    <dgm:cxn modelId="{0310E9B4-3E86-4890-A013-16F1A0BC03A9}" type="presOf" srcId="{E373D9F4-3778-41F2-AEB1-ADFA275C268B}" destId="{507A7400-14A2-4C2F-AB44-E8F9E0FB1272}" srcOrd="0" destOrd="0" presId="urn:microsoft.com/office/officeart/2005/8/layout/process1"/>
    <dgm:cxn modelId="{84E190CD-DF97-4241-B377-45234ED756C9}" type="presOf" srcId="{23A8FBD3-0F8E-4C96-B1E4-F4081BA16F4D}" destId="{421E0A32-934C-4090-8CE8-57F63C3D3E50}" srcOrd="0" destOrd="0" presId="urn:microsoft.com/office/officeart/2005/8/layout/process1"/>
    <dgm:cxn modelId="{5B7D36D0-EA2F-46CB-9432-E697C4D694FB}" srcId="{107283AF-1633-4683-8BBF-717BA02018A6}" destId="{90A30807-57ED-4416-ABCA-E5C43060FB83}" srcOrd="4" destOrd="0" parTransId="{C5EA53D3-4795-4F0F-8DC2-A247720AB232}" sibTransId="{52080B99-910C-486B-A06F-521AFC6B2595}"/>
    <dgm:cxn modelId="{92E9FBD9-6DFA-4961-99DE-AC41B9634D6B}" type="presOf" srcId="{52080B99-910C-486B-A06F-521AFC6B2595}" destId="{BB11BB87-2A42-42EF-AB7E-BC3A4D906E76}" srcOrd="0" destOrd="0" presId="urn:microsoft.com/office/officeart/2005/8/layout/process1"/>
    <dgm:cxn modelId="{5697AAED-DE76-44E4-8FF2-A6B5B90B0A28}" type="presOf" srcId="{F163A100-7BCE-4BD2-A1D1-907AFD55371A}" destId="{F31A71F4-2DA5-4C2B-AC58-0E86A9807CB5}" srcOrd="1" destOrd="0" presId="urn:microsoft.com/office/officeart/2005/8/layout/process1"/>
    <dgm:cxn modelId="{7454C4F8-0141-4E86-971D-2AE6B32D97F7}" type="presOf" srcId="{107283AF-1633-4683-8BBF-717BA02018A6}" destId="{6DBDB738-2A04-45D8-8805-EB5DF2ED7586}" srcOrd="0" destOrd="0" presId="urn:microsoft.com/office/officeart/2005/8/layout/process1"/>
    <dgm:cxn modelId="{979721F9-755F-4052-8F59-F7FAB4C3A638}" type="presOf" srcId="{9D4A14DE-8136-4D30-8E95-73A9F546BD84}" destId="{ED64CF38-BFB5-41D9-9FCE-48B4356D4BE5}" srcOrd="0" destOrd="0" presId="urn:microsoft.com/office/officeart/2005/8/layout/process1"/>
    <dgm:cxn modelId="{DFA40142-CA52-45DF-995F-08F3F10F87A6}" type="presParOf" srcId="{6DBDB738-2A04-45D8-8805-EB5DF2ED7586}" destId="{69ACBF85-B849-4F13-8EAA-1E71A591E121}" srcOrd="0" destOrd="0" presId="urn:microsoft.com/office/officeart/2005/8/layout/process1"/>
    <dgm:cxn modelId="{4F3DC0BE-55E8-4C85-A71F-467B28F6F40D}" type="presParOf" srcId="{6DBDB738-2A04-45D8-8805-EB5DF2ED7586}" destId="{507A7400-14A2-4C2F-AB44-E8F9E0FB1272}" srcOrd="1" destOrd="0" presId="urn:microsoft.com/office/officeart/2005/8/layout/process1"/>
    <dgm:cxn modelId="{0A37EC77-FB26-4F41-8BC6-4E6ADDF24D92}" type="presParOf" srcId="{507A7400-14A2-4C2F-AB44-E8F9E0FB1272}" destId="{30A3A8E9-77A4-4570-88FA-B1A2ED1A0E97}" srcOrd="0" destOrd="0" presId="urn:microsoft.com/office/officeart/2005/8/layout/process1"/>
    <dgm:cxn modelId="{C0C1453C-6368-47C0-9CD2-23CE7C33A5F6}" type="presParOf" srcId="{6DBDB738-2A04-45D8-8805-EB5DF2ED7586}" destId="{421E0A32-934C-4090-8CE8-57F63C3D3E50}" srcOrd="2" destOrd="0" presId="urn:microsoft.com/office/officeart/2005/8/layout/process1"/>
    <dgm:cxn modelId="{16FA01B6-466B-49B3-B1B3-A242E3C0E90A}" type="presParOf" srcId="{6DBDB738-2A04-45D8-8805-EB5DF2ED7586}" destId="{1219403F-B6D1-4D80-ACAA-D54841D0EFCB}" srcOrd="3" destOrd="0" presId="urn:microsoft.com/office/officeart/2005/8/layout/process1"/>
    <dgm:cxn modelId="{567AF9D2-FD61-466B-B65F-5B00939051C9}" type="presParOf" srcId="{1219403F-B6D1-4D80-ACAA-D54841D0EFCB}" destId="{F31A71F4-2DA5-4C2B-AC58-0E86A9807CB5}" srcOrd="0" destOrd="0" presId="urn:microsoft.com/office/officeart/2005/8/layout/process1"/>
    <dgm:cxn modelId="{4EAE5F7A-EB82-4272-A214-42342E5C6EDA}" type="presParOf" srcId="{6DBDB738-2A04-45D8-8805-EB5DF2ED7586}" destId="{13D26F43-FD3A-424F-B50D-F89B7C93D7DD}" srcOrd="4" destOrd="0" presId="urn:microsoft.com/office/officeart/2005/8/layout/process1"/>
    <dgm:cxn modelId="{111AFC29-3906-4F44-BB19-9D81C4A8EEC2}" type="presParOf" srcId="{6DBDB738-2A04-45D8-8805-EB5DF2ED7586}" destId="{ED64CF38-BFB5-41D9-9FCE-48B4356D4BE5}" srcOrd="5" destOrd="0" presId="urn:microsoft.com/office/officeart/2005/8/layout/process1"/>
    <dgm:cxn modelId="{C946211A-B895-40E4-9274-3BFE54E18AD6}" type="presParOf" srcId="{ED64CF38-BFB5-41D9-9FCE-48B4356D4BE5}" destId="{305949A6-B4F6-4FC8-BE68-AC8982F4A22E}" srcOrd="0" destOrd="0" presId="urn:microsoft.com/office/officeart/2005/8/layout/process1"/>
    <dgm:cxn modelId="{928819FA-8DEF-4007-82E1-3B69F168491D}" type="presParOf" srcId="{6DBDB738-2A04-45D8-8805-EB5DF2ED7586}" destId="{ECAF4C6B-7F39-4167-801C-BD719F453589}" srcOrd="6" destOrd="0" presId="urn:microsoft.com/office/officeart/2005/8/layout/process1"/>
    <dgm:cxn modelId="{DC28CA56-3811-429B-BA56-1172C902B32B}" type="presParOf" srcId="{6DBDB738-2A04-45D8-8805-EB5DF2ED7586}" destId="{48B30C62-48A1-426E-8A60-D28F0CF0F8E2}" srcOrd="7" destOrd="0" presId="urn:microsoft.com/office/officeart/2005/8/layout/process1"/>
    <dgm:cxn modelId="{4FF660BE-D874-46F7-844F-F6BEEAD1CCDD}" type="presParOf" srcId="{48B30C62-48A1-426E-8A60-D28F0CF0F8E2}" destId="{8092EF11-7528-477A-823A-65C64857C30C}" srcOrd="0" destOrd="0" presId="urn:microsoft.com/office/officeart/2005/8/layout/process1"/>
    <dgm:cxn modelId="{8F89515E-4B39-4447-9365-FBAD6C90B999}" type="presParOf" srcId="{6DBDB738-2A04-45D8-8805-EB5DF2ED7586}" destId="{E3AC1482-33C5-4EA1-A117-177774665AE3}" srcOrd="8" destOrd="0" presId="urn:microsoft.com/office/officeart/2005/8/layout/process1"/>
    <dgm:cxn modelId="{A2AE7A71-E921-486D-9614-E6592FE6C0F5}" type="presParOf" srcId="{6DBDB738-2A04-45D8-8805-EB5DF2ED7586}" destId="{BB11BB87-2A42-42EF-AB7E-BC3A4D906E76}" srcOrd="9" destOrd="0" presId="urn:microsoft.com/office/officeart/2005/8/layout/process1"/>
    <dgm:cxn modelId="{AF076774-05C6-467F-AD15-1C3E1FB012E6}" type="presParOf" srcId="{BB11BB87-2A42-42EF-AB7E-BC3A4D906E76}" destId="{2EC8477D-C763-4085-A2BD-9BE8993CFFA6}" srcOrd="0" destOrd="0" presId="urn:microsoft.com/office/officeart/2005/8/layout/process1"/>
    <dgm:cxn modelId="{253AA16A-2AF1-4ABE-A7BF-8647B328ACED}" type="presParOf" srcId="{6DBDB738-2A04-45D8-8805-EB5DF2ED7586}" destId="{802A2D2B-50CA-4D4E-BB04-F682471C541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CBF85-B849-4F13-8EAA-1E71A591E121}">
      <dsp:nvSpPr>
        <dsp:cNvPr id="0" name=""/>
        <dsp:cNvSpPr/>
      </dsp:nvSpPr>
      <dsp:spPr>
        <a:xfrm>
          <a:off x="0" y="1835818"/>
          <a:ext cx="1368027" cy="1353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 dirty="0"/>
            <a:t>Import </a:t>
          </a:r>
          <a:r>
            <a:rPr lang="de-CH" sz="1700" kern="1200" dirty="0" err="1"/>
            <a:t>raw</a:t>
          </a:r>
          <a:r>
            <a:rPr lang="de-CH" sz="1700" kern="1200" dirty="0"/>
            <a:t> </a:t>
          </a:r>
          <a:r>
            <a:rPr lang="de-CH" sz="1700" kern="1200" dirty="0" err="1"/>
            <a:t>sonde</a:t>
          </a:r>
          <a:r>
            <a:rPr lang="de-CH" sz="1700" kern="1200" dirty="0"/>
            <a:t> </a:t>
          </a:r>
          <a:r>
            <a:rPr lang="de-CH" sz="1700" kern="1200" dirty="0" err="1"/>
            <a:t>data</a:t>
          </a:r>
          <a:endParaRPr lang="de-CH" sz="1700" kern="1200" dirty="0"/>
        </a:p>
      </dsp:txBody>
      <dsp:txXfrm>
        <a:off x="39633" y="1875451"/>
        <a:ext cx="1288761" cy="1273899"/>
      </dsp:txXfrm>
    </dsp:sp>
    <dsp:sp modelId="{507A7400-14A2-4C2F-AB44-E8F9E0FB1272}">
      <dsp:nvSpPr>
        <dsp:cNvPr id="0" name=""/>
        <dsp:cNvSpPr/>
      </dsp:nvSpPr>
      <dsp:spPr>
        <a:xfrm>
          <a:off x="1504830" y="2342766"/>
          <a:ext cx="290021" cy="33927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1504830" y="2410620"/>
        <a:ext cx="203015" cy="203562"/>
      </dsp:txXfrm>
    </dsp:sp>
    <dsp:sp modelId="{421E0A32-934C-4090-8CE8-57F63C3D3E50}">
      <dsp:nvSpPr>
        <dsp:cNvPr id="0" name=""/>
        <dsp:cNvSpPr/>
      </dsp:nvSpPr>
      <dsp:spPr>
        <a:xfrm>
          <a:off x="1915239" y="1835818"/>
          <a:ext cx="1368027" cy="1353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 dirty="0" err="1"/>
            <a:t>Merge</a:t>
          </a:r>
          <a:r>
            <a:rPr lang="de-CH" sz="1700" kern="1200" dirty="0"/>
            <a:t> </a:t>
          </a:r>
          <a:r>
            <a:rPr lang="de-CH" sz="1700" kern="1200" dirty="0" err="1"/>
            <a:t>into</a:t>
          </a:r>
          <a:r>
            <a:rPr lang="de-CH" sz="1700" kern="1200" dirty="0"/>
            <a:t> </a:t>
          </a:r>
          <a:r>
            <a:rPr lang="de-CH" sz="1700" kern="1200" dirty="0" err="1"/>
            <a:t>single</a:t>
          </a:r>
          <a:r>
            <a:rPr lang="de-CH" sz="1700" kern="1200" dirty="0"/>
            <a:t> </a:t>
          </a:r>
          <a:r>
            <a:rPr lang="de-CH" sz="1700" kern="1200" dirty="0" err="1"/>
            <a:t>dataset</a:t>
          </a:r>
          <a:endParaRPr lang="de-CH" sz="1700" kern="1200" dirty="0"/>
        </a:p>
      </dsp:txBody>
      <dsp:txXfrm>
        <a:off x="1954872" y="1875451"/>
        <a:ext cx="1288761" cy="1273899"/>
      </dsp:txXfrm>
    </dsp:sp>
    <dsp:sp modelId="{1219403F-B6D1-4D80-ACAA-D54841D0EFCB}">
      <dsp:nvSpPr>
        <dsp:cNvPr id="0" name=""/>
        <dsp:cNvSpPr/>
      </dsp:nvSpPr>
      <dsp:spPr>
        <a:xfrm>
          <a:off x="3420070" y="2342766"/>
          <a:ext cx="290021" cy="33927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3420070" y="2410620"/>
        <a:ext cx="203015" cy="203562"/>
      </dsp:txXfrm>
    </dsp:sp>
    <dsp:sp modelId="{13D26F43-FD3A-424F-B50D-F89B7C93D7DD}">
      <dsp:nvSpPr>
        <dsp:cNvPr id="0" name=""/>
        <dsp:cNvSpPr/>
      </dsp:nvSpPr>
      <dsp:spPr>
        <a:xfrm>
          <a:off x="3830478" y="1835818"/>
          <a:ext cx="1368027" cy="1353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 dirty="0" err="1"/>
            <a:t>Outlier</a:t>
          </a:r>
          <a:r>
            <a:rPr lang="de-CH" sz="1700" kern="1200" dirty="0"/>
            <a:t> </a:t>
          </a:r>
          <a:r>
            <a:rPr lang="de-CH" sz="1700" kern="1200" dirty="0" err="1"/>
            <a:t>removal</a:t>
          </a:r>
          <a:endParaRPr lang="de-CH" sz="1700" kern="1200" dirty="0"/>
        </a:p>
      </dsp:txBody>
      <dsp:txXfrm>
        <a:off x="3870111" y="1875451"/>
        <a:ext cx="1288761" cy="1273899"/>
      </dsp:txXfrm>
    </dsp:sp>
    <dsp:sp modelId="{ED64CF38-BFB5-41D9-9FCE-48B4356D4BE5}">
      <dsp:nvSpPr>
        <dsp:cNvPr id="0" name=""/>
        <dsp:cNvSpPr/>
      </dsp:nvSpPr>
      <dsp:spPr>
        <a:xfrm>
          <a:off x="5335309" y="2342766"/>
          <a:ext cx="290021" cy="33927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5335309" y="2410620"/>
        <a:ext cx="203015" cy="203562"/>
      </dsp:txXfrm>
    </dsp:sp>
    <dsp:sp modelId="{ECAF4C6B-7F39-4167-801C-BD719F453589}">
      <dsp:nvSpPr>
        <dsp:cNvPr id="0" name=""/>
        <dsp:cNvSpPr/>
      </dsp:nvSpPr>
      <dsp:spPr>
        <a:xfrm>
          <a:off x="5745717" y="1835818"/>
          <a:ext cx="1368027" cy="1353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 dirty="0"/>
            <a:t>Cut </a:t>
          </a:r>
          <a:r>
            <a:rPr lang="de-CH" sz="1700" kern="1200" dirty="0" err="1"/>
            <a:t>dataset</a:t>
          </a:r>
          <a:r>
            <a:rPr lang="de-CH" sz="1700" kern="1200" dirty="0"/>
            <a:t> </a:t>
          </a:r>
          <a:r>
            <a:rPr lang="de-CH" sz="1700" kern="1200" dirty="0" err="1"/>
            <a:t>for</a:t>
          </a:r>
          <a:r>
            <a:rPr lang="de-CH" sz="1700" kern="1200" dirty="0"/>
            <a:t> </a:t>
          </a:r>
          <a:r>
            <a:rPr lang="de-CH" sz="1700" kern="1200" dirty="0" err="1"/>
            <a:t>equal</a:t>
          </a:r>
          <a:r>
            <a:rPr lang="de-CH" sz="1700" kern="1200" dirty="0"/>
            <a:t> </a:t>
          </a:r>
          <a:r>
            <a:rPr lang="de-CH" sz="1700" kern="1200" dirty="0" err="1"/>
            <a:t>start</a:t>
          </a:r>
          <a:r>
            <a:rPr lang="de-CH" sz="1700" kern="1200" dirty="0"/>
            <a:t> and end </a:t>
          </a:r>
          <a:r>
            <a:rPr lang="de-CH" sz="1700" kern="1200" dirty="0" err="1"/>
            <a:t>times</a:t>
          </a:r>
          <a:endParaRPr lang="de-CH" sz="1700" kern="1200" dirty="0"/>
        </a:p>
      </dsp:txBody>
      <dsp:txXfrm>
        <a:off x="5785350" y="1875451"/>
        <a:ext cx="1288761" cy="1273899"/>
      </dsp:txXfrm>
    </dsp:sp>
    <dsp:sp modelId="{48B30C62-48A1-426E-8A60-D28F0CF0F8E2}">
      <dsp:nvSpPr>
        <dsp:cNvPr id="0" name=""/>
        <dsp:cNvSpPr/>
      </dsp:nvSpPr>
      <dsp:spPr>
        <a:xfrm>
          <a:off x="7250548" y="2342766"/>
          <a:ext cx="290021" cy="33927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7250548" y="2410620"/>
        <a:ext cx="203015" cy="203562"/>
      </dsp:txXfrm>
    </dsp:sp>
    <dsp:sp modelId="{E3AC1482-33C5-4EA1-A117-177774665AE3}">
      <dsp:nvSpPr>
        <dsp:cNvPr id="0" name=""/>
        <dsp:cNvSpPr/>
      </dsp:nvSpPr>
      <dsp:spPr>
        <a:xfrm>
          <a:off x="7660956" y="1835818"/>
          <a:ext cx="1368027" cy="1353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 dirty="0"/>
            <a:t>Quality check </a:t>
          </a:r>
          <a:r>
            <a:rPr lang="de-CH" sz="1700" kern="1200" dirty="0" err="1"/>
            <a:t>with</a:t>
          </a:r>
          <a:r>
            <a:rPr lang="de-CH" sz="1700" kern="1200" dirty="0"/>
            <a:t> </a:t>
          </a:r>
          <a:r>
            <a:rPr lang="de-CH" sz="1700" kern="1200" dirty="0" err="1"/>
            <a:t>control</a:t>
          </a:r>
          <a:r>
            <a:rPr lang="de-CH" sz="1700" kern="1200" dirty="0"/>
            <a:t> </a:t>
          </a:r>
          <a:r>
            <a:rPr lang="de-CH" sz="1700" kern="1200" dirty="0" err="1"/>
            <a:t>plots</a:t>
          </a:r>
          <a:endParaRPr lang="de-CH" sz="1700" kern="1200" dirty="0"/>
        </a:p>
      </dsp:txBody>
      <dsp:txXfrm>
        <a:off x="7700589" y="1875451"/>
        <a:ext cx="1288761" cy="1273899"/>
      </dsp:txXfrm>
    </dsp:sp>
    <dsp:sp modelId="{BB11BB87-2A42-42EF-AB7E-BC3A4D906E76}">
      <dsp:nvSpPr>
        <dsp:cNvPr id="0" name=""/>
        <dsp:cNvSpPr/>
      </dsp:nvSpPr>
      <dsp:spPr>
        <a:xfrm>
          <a:off x="9165787" y="2342766"/>
          <a:ext cx="290021" cy="33927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9165787" y="2410620"/>
        <a:ext cx="203015" cy="203562"/>
      </dsp:txXfrm>
    </dsp:sp>
    <dsp:sp modelId="{802A2D2B-50CA-4D4E-BB04-F682471C541D}">
      <dsp:nvSpPr>
        <dsp:cNvPr id="0" name=""/>
        <dsp:cNvSpPr/>
      </dsp:nvSpPr>
      <dsp:spPr>
        <a:xfrm>
          <a:off x="9576195" y="1835818"/>
          <a:ext cx="1368027" cy="13531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kern="1200" dirty="0" err="1"/>
            <a:t>Impute</a:t>
          </a:r>
          <a:r>
            <a:rPr lang="de-CH" sz="1700" kern="1200" dirty="0"/>
            <a:t> </a:t>
          </a:r>
          <a:r>
            <a:rPr lang="de-CH" sz="1700" kern="1200" dirty="0" err="1"/>
            <a:t>missing</a:t>
          </a:r>
          <a:r>
            <a:rPr lang="de-CH" sz="1700" kern="1200" dirty="0"/>
            <a:t> </a:t>
          </a:r>
          <a:r>
            <a:rPr lang="de-CH" sz="1700" kern="1200" dirty="0" err="1"/>
            <a:t>values</a:t>
          </a:r>
          <a:r>
            <a:rPr lang="de-CH" sz="1700" kern="1200" dirty="0"/>
            <a:t> </a:t>
          </a:r>
          <a:r>
            <a:rPr lang="de-CH" sz="1700" kern="1200" dirty="0" err="1"/>
            <a:t>for</a:t>
          </a:r>
          <a:r>
            <a:rPr lang="de-CH" sz="1700" kern="1200" dirty="0"/>
            <a:t> </a:t>
          </a:r>
          <a:r>
            <a:rPr lang="de-CH" sz="1700" kern="1200" dirty="0" err="1"/>
            <a:t>metabolism</a:t>
          </a:r>
          <a:r>
            <a:rPr lang="de-CH" sz="1700" kern="1200" dirty="0"/>
            <a:t> </a:t>
          </a:r>
          <a:r>
            <a:rPr lang="de-CH" sz="1700" kern="1200" dirty="0" err="1"/>
            <a:t>modeling</a:t>
          </a:r>
          <a:endParaRPr lang="de-CH" sz="1700" kern="1200" dirty="0"/>
        </a:p>
      </dsp:txBody>
      <dsp:txXfrm>
        <a:off x="9615828" y="1875451"/>
        <a:ext cx="1288761" cy="1273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934CF59-CB1E-CAF5-893C-E05DED84B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654FBF-FEDB-4F55-0C51-87230C94A6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465CA-3FD8-4C2D-9A2A-203F6FE1A764}" type="datetimeFigureOut"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04.11.2024</a:t>
            </a:fld>
            <a:endParaRPr lang="de-CH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DD2518-9B6D-EFF0-A820-0300D87A77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9BD6DE-292B-89B5-5240-83F8DBA9F2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4A8C6-C317-4AA8-931D-382CB9245874}" type="slidenum">
              <a:rPr lang="de-CH" sz="10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de-CH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0438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F3CCC53-E6EF-413F-AFB4-318EBD8C5E4D}" type="datetimeFigureOut">
              <a:rPr lang="de-CH" smtClean="0"/>
              <a:pPr/>
              <a:t>04.11.2024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6BEF992-6464-40F7-89EB-F36CDC9ED607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66264299-76ED-2007-03A2-8C1ED46C4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8"/>
            <a:r>
              <a:rPr lang="de-DE" dirty="0"/>
              <a:t>9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945481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08000" indent="-108000" algn="l" defTabSz="914400" rtl="0" eaLnBrk="1" latinLnBrk="0" hangingPunct="1">
      <a:lnSpc>
        <a:spcPct val="90000"/>
      </a:lnSpc>
      <a:spcBef>
        <a:spcPts val="500"/>
      </a:spcBef>
      <a:buFont typeface="Wingdings" panose="05000000000000000000" pitchFamily="2" charset="2"/>
      <a:buChar char="§"/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6000" indent="-108000" algn="l" defTabSz="914400" rtl="0" eaLnBrk="1" latinLnBrk="0" hangingPunct="1">
      <a:lnSpc>
        <a:spcPct val="90000"/>
      </a:lnSpc>
      <a:spcBef>
        <a:spcPts val="500"/>
      </a:spcBef>
      <a:buFont typeface="Wingdings" panose="05000000000000000000" pitchFamily="2" charset="2"/>
      <a:buChar char="§"/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24000" indent="-108000" algn="l" defTabSz="914400" rtl="0" eaLnBrk="1" latinLnBrk="0" hangingPunct="1">
      <a:lnSpc>
        <a:spcPct val="90000"/>
      </a:lnSpc>
      <a:spcBef>
        <a:spcPts val="500"/>
      </a:spcBef>
      <a:buFont typeface="Wingdings" panose="05000000000000000000" pitchFamily="2" charset="2"/>
      <a:buChar char="§"/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32000" indent="-108000" algn="l" defTabSz="914400" rtl="0" eaLnBrk="1" latinLnBrk="0" hangingPunct="1">
      <a:lnSpc>
        <a:spcPct val="90000"/>
      </a:lnSpc>
      <a:spcBef>
        <a:spcPts val="500"/>
      </a:spcBef>
      <a:buFont typeface="Wingdings" panose="05000000000000000000" pitchFamily="2" charset="2"/>
      <a:buChar char="§"/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540000" indent="-108000" algn="l" defTabSz="914400" rtl="0" eaLnBrk="1" latinLnBrk="0" hangingPunct="1">
      <a:lnSpc>
        <a:spcPct val="90000"/>
      </a:lnSpc>
      <a:spcBef>
        <a:spcPts val="500"/>
      </a:spcBef>
      <a:buFont typeface="Wingdings" panose="05000000000000000000" pitchFamily="2" charset="2"/>
      <a:buChar char="§"/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648000" indent="-108000" algn="l" defTabSz="914400" rtl="0" eaLnBrk="1" latinLnBrk="0" hangingPunct="1">
      <a:lnSpc>
        <a:spcPct val="90000"/>
      </a:lnSpc>
      <a:spcBef>
        <a:spcPts val="500"/>
      </a:spcBef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756000" indent="-108000" algn="l" defTabSz="914400" rtl="0" eaLnBrk="1" latinLnBrk="0" hangingPunct="1">
      <a:lnSpc>
        <a:spcPct val="90000"/>
      </a:lnSpc>
      <a:spcBef>
        <a:spcPts val="500"/>
      </a:spcBef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864000" indent="-108000" algn="l" defTabSz="914400" rtl="0" eaLnBrk="1" latinLnBrk="0" hangingPunct="1">
      <a:lnSpc>
        <a:spcPct val="90000"/>
      </a:lnSpc>
      <a:spcBef>
        <a:spcPts val="500"/>
      </a:spcBef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972000" indent="-108000" algn="l" defTabSz="914400" rtl="0" eaLnBrk="1" latinLnBrk="0" hangingPunct="1">
      <a:lnSpc>
        <a:spcPct val="90000"/>
      </a:lnSpc>
      <a:spcBef>
        <a:spcPts val="500"/>
      </a:spcBef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1977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4196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9205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9454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014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3646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6542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6147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5639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09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864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4503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5776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6630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425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8368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1156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9040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3632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4513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1670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689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4726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7860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93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896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1666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663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090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F992-6464-40F7-89EB-F36CDC9ED607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880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E810-CB34-7D22-E2EC-F206D9A64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2241551"/>
            <a:ext cx="11233150" cy="1150938"/>
          </a:xfrm>
        </p:spPr>
        <p:txBody>
          <a:bodyPr lIns="324000" rIns="324000" anchor="b">
            <a:no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A588FE-A67E-DE15-FD9F-B67FC82FD8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3888" y="4076700"/>
            <a:ext cx="11233149" cy="1944688"/>
          </a:xfrm>
        </p:spPr>
        <p:txBody>
          <a:bodyPr wrap="square" lIns="324000" rIns="324000">
            <a:noAutofit/>
          </a:bodyPr>
          <a:lstStyle>
            <a:lvl1pPr marL="0" indent="0" algn="r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Name, </a:t>
            </a:r>
            <a:r>
              <a:rPr lang="en-GB" dirty="0" err="1"/>
              <a:t>Abteilung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1BF450-D2F2-974A-FD71-6C51E373F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22" y="982445"/>
            <a:ext cx="2088859" cy="511728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9C4771F-1232-511C-4A60-E3E6A6F02F7F}"/>
              </a:ext>
            </a:extLst>
          </p:cNvPr>
          <p:cNvCxnSpPr>
            <a:cxnSpLocks/>
          </p:cNvCxnSpPr>
          <p:nvPr userDrawn="1"/>
        </p:nvCxnSpPr>
        <p:spPr>
          <a:xfrm>
            <a:off x="10217944" y="248159"/>
            <a:ext cx="0" cy="3071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BFE1D60-000D-CB0D-94FD-453FEA4FDFA1}"/>
              </a:ext>
            </a:extLst>
          </p:cNvPr>
          <p:cNvSpPr txBox="1"/>
          <p:nvPr userDrawn="1"/>
        </p:nvSpPr>
        <p:spPr>
          <a:xfrm>
            <a:off x="10305330" y="228593"/>
            <a:ext cx="1372319" cy="3463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700" b="1" dirty="0"/>
              <a:t>Eawag</a:t>
            </a:r>
          </a:p>
          <a:p>
            <a:pPr>
              <a:lnSpc>
                <a:spcPct val="110000"/>
              </a:lnSpc>
            </a:pPr>
            <a:r>
              <a:rPr lang="en-GB" sz="700" b="0" dirty="0"/>
              <a:t>Swiss Federal Institute of Aquatic </a:t>
            </a:r>
            <a:br>
              <a:rPr lang="en-GB" sz="700" b="0" dirty="0"/>
            </a:br>
            <a:r>
              <a:rPr lang="en-GB" sz="700" b="0" dirty="0"/>
              <a:t>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181729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 userDrawn="1">
          <p15:clr>
            <a:srgbClr val="F26B43"/>
          </p15:clr>
        </p15:guide>
        <p15:guide id="2" orient="horz" pos="2568" userDrawn="1">
          <p15:clr>
            <a:srgbClr val="F26B43"/>
          </p15:clr>
        </p15:guide>
        <p15:guide id="3" orient="horz" pos="1412" userDrawn="1">
          <p15:clr>
            <a:srgbClr val="A4A3A4"/>
          </p15:clr>
        </p15:guide>
        <p15:guide id="4" orient="horz" pos="3793" userDrawn="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ig, Logo Claim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94933B20-BBB1-6B0B-6084-F9BCA66917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7" name="Textplatzhalter 56">
            <a:extLst>
              <a:ext uri="{FF2B5EF4-FFF2-40B4-BE49-F238E27FC236}">
                <a16:creationId xmlns:a16="http://schemas.microsoft.com/office/drawing/2014/main" id="{E4757851-F5CB-9898-09CE-5044408C8D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31600" y="342000"/>
            <a:ext cx="2088000" cy="5112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66" name="Textplatzhalter 56">
            <a:extLst>
              <a:ext uri="{FF2B5EF4-FFF2-40B4-BE49-F238E27FC236}">
                <a16:creationId xmlns:a16="http://schemas.microsoft.com/office/drawing/2014/main" id="{91711CEB-1191-AF07-9AD9-F7714EC01A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0180" y="6052321"/>
            <a:ext cx="2793600" cy="2988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230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ig, Logo Claim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94933B20-BBB1-6B0B-6084-F9BCA66917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9" name="Textplatzhalter 56">
            <a:extLst>
              <a:ext uri="{FF2B5EF4-FFF2-40B4-BE49-F238E27FC236}">
                <a16:creationId xmlns:a16="http://schemas.microsoft.com/office/drawing/2014/main" id="{DD405036-5A67-2995-65B2-A33C111743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31600" y="342000"/>
            <a:ext cx="2088000" cy="5112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31" name="Textplatzhalter 56">
            <a:extLst>
              <a:ext uri="{FF2B5EF4-FFF2-40B4-BE49-F238E27FC236}">
                <a16:creationId xmlns:a16="http://schemas.microsoft.com/office/drawing/2014/main" id="{36D2E055-A9A5-92C6-1078-8FF4CB3D7B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0180" y="6052321"/>
            <a:ext cx="2793600" cy="2988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6775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lack, Claim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94933B20-BBB1-6B0B-6084-F9BCA66917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7" name="Textplatzhalter 56">
            <a:extLst>
              <a:ext uri="{FF2B5EF4-FFF2-40B4-BE49-F238E27FC236}">
                <a16:creationId xmlns:a16="http://schemas.microsoft.com/office/drawing/2014/main" id="{E4757851-F5CB-9898-09CE-5044408C8D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31600" y="342000"/>
            <a:ext cx="2088000" cy="5112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2" name="Textplatzhalter 56">
            <a:extLst>
              <a:ext uri="{FF2B5EF4-FFF2-40B4-BE49-F238E27FC236}">
                <a16:creationId xmlns:a16="http://schemas.microsoft.com/office/drawing/2014/main" id="{B892BB4E-D8AF-4C37-5373-A82709F85F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0180" y="6052321"/>
            <a:ext cx="2793600" cy="2988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1754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white, Claim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94933B20-BBB1-6B0B-6084-F9BCA66917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extplatzhalter 56">
            <a:extLst>
              <a:ext uri="{FF2B5EF4-FFF2-40B4-BE49-F238E27FC236}">
                <a16:creationId xmlns:a16="http://schemas.microsoft.com/office/drawing/2014/main" id="{FF421BDD-78BF-24B0-06CD-36F21CA647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0180" y="6052321"/>
            <a:ext cx="2793600" cy="2988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  <p:sp>
        <p:nvSpPr>
          <p:cNvPr id="4" name="Textplatzhalter 56">
            <a:extLst>
              <a:ext uri="{FF2B5EF4-FFF2-40B4-BE49-F238E27FC236}">
                <a16:creationId xmlns:a16="http://schemas.microsoft.com/office/drawing/2014/main" id="{3EB737C2-520B-1EDF-3DAB-9E3052565E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31600" y="342000"/>
            <a:ext cx="2088000" cy="5112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5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74B55-663D-B69C-6102-45A30073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41437"/>
            <a:ext cx="5561012" cy="395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BB9F3A-87B8-CB47-F8D7-EA3C75EE5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2241551"/>
            <a:ext cx="5561012" cy="3779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iagrammplatzhalter 3">
            <a:extLst>
              <a:ext uri="{FF2B5EF4-FFF2-40B4-BE49-F238E27FC236}">
                <a16:creationId xmlns:a16="http://schemas.microsoft.com/office/drawing/2014/main" id="{E2FC8994-1EF7-6D62-3FB9-2FCAA0D8C9B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294438" y="1341438"/>
            <a:ext cx="5562600" cy="46799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459E69-D32C-DB47-8E2B-A527883360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146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6" userDrawn="1">
          <p15:clr>
            <a:srgbClr val="A4A3A4"/>
          </p15:clr>
        </p15:guide>
        <p15:guide id="2" pos="3965" userDrawn="1">
          <p15:clr>
            <a:srgbClr val="A4A3A4"/>
          </p15:clr>
        </p15:guide>
        <p15:guide id="3" orient="horz" pos="845" userDrawn="1">
          <p15:clr>
            <a:srgbClr val="F26B43"/>
          </p15:clr>
        </p15:guide>
        <p15:guide id="4" orient="horz" pos="1412" userDrawn="1">
          <p15:clr>
            <a:srgbClr val="A4A3A4"/>
          </p15:clr>
        </p15:guide>
        <p15:guide id="5" orient="horz" pos="3793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mplatzhalter 3">
            <a:extLst>
              <a:ext uri="{FF2B5EF4-FFF2-40B4-BE49-F238E27FC236}">
                <a16:creationId xmlns:a16="http://schemas.microsoft.com/office/drawing/2014/main" id="{E2FC8994-1EF7-6D62-3FB9-2FCAA0D8C9B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23888" y="1341438"/>
            <a:ext cx="5562600" cy="46799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3" name="Diagrammplatzhalter 3">
            <a:extLst>
              <a:ext uri="{FF2B5EF4-FFF2-40B4-BE49-F238E27FC236}">
                <a16:creationId xmlns:a16="http://schemas.microsoft.com/office/drawing/2014/main" id="{2F8CD440-4847-FCBE-70AB-2003A9416A6F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94438" y="1341438"/>
            <a:ext cx="5562600" cy="46799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DAC0DF-CD2C-7263-7324-2DC6582111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580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6" userDrawn="1">
          <p15:clr>
            <a:srgbClr val="A4A3A4"/>
          </p15:clr>
        </p15:guide>
        <p15:guide id="2" pos="3965" userDrawn="1">
          <p15:clr>
            <a:srgbClr val="A4A3A4"/>
          </p15:clr>
        </p15:guide>
        <p15:guide id="3" orient="horz" pos="845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A0509-357F-D43E-A461-0E47576D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D4B7124-86CC-8A7A-9BDF-4DC2AD67AA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2241551"/>
            <a:ext cx="11233150" cy="395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iagrammplatzhalter 10">
            <a:extLst>
              <a:ext uri="{FF2B5EF4-FFF2-40B4-BE49-F238E27FC236}">
                <a16:creationId xmlns:a16="http://schemas.microsoft.com/office/drawing/2014/main" id="{9437CD41-9E45-5AEE-B975-82C6C8FCDCF0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623887" y="2636838"/>
            <a:ext cx="3671887" cy="33845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2" name="Diagrammplatzhalter 10">
            <a:extLst>
              <a:ext uri="{FF2B5EF4-FFF2-40B4-BE49-F238E27FC236}">
                <a16:creationId xmlns:a16="http://schemas.microsoft.com/office/drawing/2014/main" id="{9D3FF874-9A55-8B31-44B7-3C68487024DA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404518" y="2636838"/>
            <a:ext cx="3671887" cy="33845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3" name="Diagrammplatzhalter 10">
            <a:extLst>
              <a:ext uri="{FF2B5EF4-FFF2-40B4-BE49-F238E27FC236}">
                <a16:creationId xmlns:a16="http://schemas.microsoft.com/office/drawing/2014/main" id="{0D62DA43-ACFA-A6AF-EF53-FCDF2577071B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183563" y="2636838"/>
            <a:ext cx="3671887" cy="33845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130ABF-5D22-5064-15DE-063EF746747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224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A4A3A4"/>
          </p15:clr>
        </p15:guide>
        <p15:guide id="2" pos="2774" userDrawn="1">
          <p15:clr>
            <a:srgbClr val="A4A3A4"/>
          </p15:clr>
        </p15:guide>
        <p15:guide id="3" pos="5087" userDrawn="1">
          <p15:clr>
            <a:srgbClr val="A4A3A4"/>
          </p15:clr>
        </p15:guide>
        <p15:guide id="4" pos="5155" userDrawn="1">
          <p15:clr>
            <a:srgbClr val="A4A3A4"/>
          </p15:clr>
        </p15:guide>
        <p15:guide id="5" orient="horz" pos="845" userDrawn="1">
          <p15:clr>
            <a:srgbClr val="F26B43"/>
          </p15:clr>
        </p15:guide>
        <p15:guide id="6" orient="horz" pos="1412" userDrawn="1">
          <p15:clr>
            <a:srgbClr val="A4A3A4"/>
          </p15:clr>
        </p15:guide>
        <p15:guide id="7" orient="horz" pos="3793" userDrawn="1">
          <p15:clr>
            <a:srgbClr val="F26B43"/>
          </p15:clr>
        </p15:guide>
        <p15:guide id="8" orient="horz" pos="1661" userDrawn="1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fou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74B55-663D-B69C-6102-45A30073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41437"/>
            <a:ext cx="5561012" cy="395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BB9F3A-87B8-CB47-F8D7-EA3C75EE5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2241551"/>
            <a:ext cx="5561012" cy="3779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iagrammplatzhalter 10">
            <a:extLst>
              <a:ext uri="{FF2B5EF4-FFF2-40B4-BE49-F238E27FC236}">
                <a16:creationId xmlns:a16="http://schemas.microsoft.com/office/drawing/2014/main" id="{6FC78072-046F-1D06-645D-CDC3A886DC56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6294438" y="1341438"/>
            <a:ext cx="2725737" cy="22875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5" name="Diagrammplatzhalter 10">
            <a:extLst>
              <a:ext uri="{FF2B5EF4-FFF2-40B4-BE49-F238E27FC236}">
                <a16:creationId xmlns:a16="http://schemas.microsoft.com/office/drawing/2014/main" id="{A158023D-AFFB-CEE2-5A96-7D7B781FE077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9131301" y="1341438"/>
            <a:ext cx="2725737" cy="22875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7" name="Diagrammplatzhalter 10">
            <a:extLst>
              <a:ext uri="{FF2B5EF4-FFF2-40B4-BE49-F238E27FC236}">
                <a16:creationId xmlns:a16="http://schemas.microsoft.com/office/drawing/2014/main" id="{F7E43B24-DE6B-FBB1-CD23-20744D8F748D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294438" y="3736975"/>
            <a:ext cx="2725737" cy="22875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9" name="Diagrammplatzhalter 10">
            <a:extLst>
              <a:ext uri="{FF2B5EF4-FFF2-40B4-BE49-F238E27FC236}">
                <a16:creationId xmlns:a16="http://schemas.microsoft.com/office/drawing/2014/main" id="{2D5C3705-93AD-03DE-A558-36E0F4CB8DE9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9131301" y="3736975"/>
            <a:ext cx="2725737" cy="22875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EF94EB5-ED95-72FA-2BB0-F301C7E649A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379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6" userDrawn="1">
          <p15:clr>
            <a:srgbClr val="A4A3A4"/>
          </p15:clr>
        </p15:guide>
        <p15:guide id="2" pos="3965" userDrawn="1">
          <p15:clr>
            <a:srgbClr val="A4A3A4"/>
          </p15:clr>
        </p15:guide>
        <p15:guide id="3" pos="5682" userDrawn="1">
          <p15:clr>
            <a:srgbClr val="A4A3A4"/>
          </p15:clr>
        </p15:guide>
        <p15:guide id="4" pos="5751" userDrawn="1">
          <p15:clr>
            <a:srgbClr val="A4A3A4"/>
          </p15:clr>
        </p15:guide>
        <p15:guide id="5" orient="horz" pos="2286" userDrawn="1">
          <p15:clr>
            <a:srgbClr val="A4A3A4"/>
          </p15:clr>
        </p15:guide>
        <p15:guide id="6" orient="horz" pos="2354" userDrawn="1">
          <p15:clr>
            <a:srgbClr val="A4A3A4"/>
          </p15:clr>
        </p15:guide>
        <p15:guide id="7" orient="horz" pos="845" userDrawn="1">
          <p15:clr>
            <a:srgbClr val="F26B43"/>
          </p15:clr>
        </p15:guide>
        <p15:guide id="8" orient="horz" pos="1412" userDrawn="1">
          <p15:clr>
            <a:srgbClr val="A4A3A4"/>
          </p15:clr>
        </p15:guide>
        <p15:guide id="9" orient="horz" pos="3793" userDrawn="1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941B9999-3343-738B-F937-2496B7DC957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23888" y="1341438"/>
            <a:ext cx="11233149" cy="46799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A69477-D8F5-3B24-842E-FB9916E818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06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orient="horz" pos="3793" userDrawn="1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C33A27C2-EF1C-1452-B93C-1D5C3FAC5013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3888" y="1341438"/>
            <a:ext cx="11233150" cy="46799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F54F46-77DC-E04B-436F-A97D60D01D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758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orient="horz" pos="3793" userDrawn="1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im: Science that m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B27008C-89D3-C8B3-F284-B48816793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3" y="5585691"/>
            <a:ext cx="3529591" cy="13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7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orient="horz" pos="1412" userDrawn="1">
          <p15:clr>
            <a:srgbClr val="A4A3A4"/>
          </p15:clr>
        </p15:guide>
        <p15:guide id="3" orient="horz" pos="3793" userDrawn="1">
          <p15:clr>
            <a:srgbClr val="F26B43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F889B-F815-E69D-76BA-87067412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663134-C4AD-50E2-5CF0-5B8CEF9DCC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6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orient="horz" pos="1412" userDrawn="1">
          <p15:clr>
            <a:srgbClr val="A4A3A4"/>
          </p15:clr>
        </p15:guide>
        <p15:guide id="3" orient="horz" pos="3793" userDrawn="1">
          <p15:clr>
            <a:srgbClr val="F26B43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A40367-0B75-99D8-B43D-F10B6EF8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719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orient="horz" pos="1412" userDrawn="1">
          <p15:clr>
            <a:srgbClr val="A4A3A4"/>
          </p15:clr>
        </p15:guide>
        <p15:guide id="3" orient="horz" pos="3793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80A5D6F-06CD-E4DE-69DE-A8CE071C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0E65794-6FE6-D6D3-2686-88C045EDCF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952625"/>
            <a:ext cx="12192000" cy="49053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953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orient="horz" pos="1230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74B55-663D-B69C-6102-45A30073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BB9F3A-87B8-CB47-F8D7-EA3C75EE5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2241551"/>
            <a:ext cx="11233150" cy="37798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C349202A-9F03-2E26-86BF-C9DA882BA9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12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3" orient="horz" pos="1412" userDrawn="1">
          <p15:clr>
            <a:srgbClr val="A4A3A4"/>
          </p15:clr>
        </p15:guide>
        <p15:guide id="4" orient="horz" pos="3793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74B55-663D-B69C-6102-45A30073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BB9F3A-87B8-CB47-F8D7-EA3C75EE5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2241551"/>
            <a:ext cx="5561012" cy="3779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2B33B897-9AC3-69DB-FE03-2BAE18D1E7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6026" y="2241551"/>
            <a:ext cx="5561012" cy="3779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AEB628F-629C-05F8-51C3-E7E3F97F7D7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6591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6" userDrawn="1">
          <p15:clr>
            <a:srgbClr val="5ACBF0"/>
          </p15:clr>
        </p15:guide>
        <p15:guide id="2" pos="3965" userDrawn="1">
          <p15:clr>
            <a:srgbClr val="5ACBF0"/>
          </p15:clr>
        </p15:guide>
        <p15:guide id="3" orient="horz" pos="845" userDrawn="1">
          <p15:clr>
            <a:srgbClr val="F26B43"/>
          </p15:clr>
        </p15:guide>
        <p15:guide id="5" orient="horz" pos="1412" userDrawn="1">
          <p15:clr>
            <a:srgbClr val="A4A3A4"/>
          </p15:clr>
        </p15:guide>
        <p15:guide id="6" orient="horz" pos="3793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74B55-663D-B69C-6102-45A30073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41437"/>
            <a:ext cx="5561012" cy="395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BB9F3A-87B8-CB47-F8D7-EA3C75EE5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2241551"/>
            <a:ext cx="5561012" cy="3779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94933B20-BBB1-6B0B-6084-F9BCA66917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4438" y="1341438"/>
            <a:ext cx="5561012" cy="467994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FB3D002-652B-BD98-B3F2-D78860C875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097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6" userDrawn="1">
          <p15:clr>
            <a:srgbClr val="5ACBF0"/>
          </p15:clr>
        </p15:guide>
        <p15:guide id="2" pos="3965" userDrawn="1">
          <p15:clr>
            <a:srgbClr val="5ACBF0"/>
          </p15:clr>
        </p15:guide>
        <p15:guide id="3" orient="horz" pos="845" userDrawn="1">
          <p15:clr>
            <a:srgbClr val="F26B43"/>
          </p15:clr>
        </p15:guide>
        <p15:guide id="5" orient="horz" pos="1412" userDrawn="1">
          <p15:clr>
            <a:srgbClr val="A4A3A4"/>
          </p15:clr>
        </p15:guide>
        <p15:guide id="6" orient="horz" pos="3793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94933B20-BBB1-6B0B-6084-F9BCA66917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341438"/>
            <a:ext cx="6040800" cy="55165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D088B238-46EE-2326-C3BE-C138A69937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41085" y="1341438"/>
            <a:ext cx="6040800" cy="55165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79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06" userDrawn="1">
          <p15:clr>
            <a:srgbClr val="A4A3A4"/>
          </p15:clr>
        </p15:guide>
        <p15:guide id="2" pos="3867" userDrawn="1">
          <p15:clr>
            <a:srgbClr val="A4A3A4"/>
          </p15:clr>
        </p15:guide>
        <p15:guide id="3" orient="horz" pos="845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94933B20-BBB1-6B0B-6084-F9BCA66917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888" y="2636838"/>
            <a:ext cx="3671887" cy="33845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2A0509-357F-D43E-A461-0E47576D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Bildplatzhalter 8">
            <a:extLst>
              <a:ext uri="{FF2B5EF4-FFF2-40B4-BE49-F238E27FC236}">
                <a16:creationId xmlns:a16="http://schemas.microsoft.com/office/drawing/2014/main" id="{533A3A51-336A-1AA8-29C8-E7FC993E35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04518" y="2636838"/>
            <a:ext cx="3671887" cy="33845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7FB1EF3A-07AC-4702-C8AC-FC9A7D76475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83563" y="2636838"/>
            <a:ext cx="3671887" cy="33845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extplatzhalter 7">
            <a:extLst>
              <a:ext uri="{FF2B5EF4-FFF2-40B4-BE49-F238E27FC236}">
                <a16:creationId xmlns:a16="http://schemas.microsoft.com/office/drawing/2014/main" id="{16554DB2-973B-859C-C72E-403CDE989A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2241551"/>
            <a:ext cx="11233150" cy="395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BA243C28-F1BE-7ADE-9B76-80840F5CDD1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1755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5ACBF0"/>
          </p15:clr>
        </p15:guide>
        <p15:guide id="2" pos="2774" userDrawn="1">
          <p15:clr>
            <a:srgbClr val="5ACBF0"/>
          </p15:clr>
        </p15:guide>
        <p15:guide id="3" pos="5087" userDrawn="1">
          <p15:clr>
            <a:srgbClr val="5ACBF0"/>
          </p15:clr>
        </p15:guide>
        <p15:guide id="4" pos="5156" userDrawn="1">
          <p15:clr>
            <a:srgbClr val="5ACBF0"/>
          </p15:clr>
        </p15:guide>
        <p15:guide id="5" orient="horz" pos="845" userDrawn="1">
          <p15:clr>
            <a:srgbClr val="F26B43"/>
          </p15:clr>
        </p15:guide>
        <p15:guide id="6" orient="horz" pos="1412" userDrawn="1">
          <p15:clr>
            <a:srgbClr val="A4A3A4"/>
          </p15:clr>
        </p15:guide>
        <p15:guide id="7" orient="horz" pos="3793" userDrawn="1">
          <p15:clr>
            <a:srgbClr val="F26B43"/>
          </p15:clr>
        </p15:guide>
        <p15:guide id="8" orient="horz" pos="1661" userDrawn="1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374B55-663D-B69C-6102-45A30073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41437"/>
            <a:ext cx="5561012" cy="395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BB9F3A-87B8-CB47-F8D7-EA3C75EE5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2241551"/>
            <a:ext cx="5561012" cy="3779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0327D12-AD60-4364-1E8F-C82A1EC882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4438" y="1341437"/>
            <a:ext cx="2725737" cy="228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60C40B3B-2499-DF78-F362-2DED8C13D4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29713" y="1341437"/>
            <a:ext cx="2725737" cy="228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2D5493E5-C64A-3DA1-9990-12FD13090F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94438" y="3735388"/>
            <a:ext cx="2725737" cy="228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CDA5078-053B-BBCB-45EC-6B9A7A3435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29713" y="3735388"/>
            <a:ext cx="2725737" cy="228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92910B3-0724-93EB-2DB1-9DE7703F1F7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2998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96" userDrawn="1">
          <p15:clr>
            <a:srgbClr val="A4A3A4"/>
          </p15:clr>
        </p15:guide>
        <p15:guide id="2" pos="3965" userDrawn="1">
          <p15:clr>
            <a:srgbClr val="A4A3A4"/>
          </p15:clr>
        </p15:guide>
        <p15:guide id="3" pos="5682" userDrawn="1">
          <p15:clr>
            <a:srgbClr val="A4A3A4"/>
          </p15:clr>
        </p15:guide>
        <p15:guide id="4" pos="5751" userDrawn="1">
          <p15:clr>
            <a:srgbClr val="A4A3A4"/>
          </p15:clr>
        </p15:guide>
        <p15:guide id="5" orient="horz" pos="2286" userDrawn="1">
          <p15:clr>
            <a:srgbClr val="A4A3A4"/>
          </p15:clr>
        </p15:guide>
        <p15:guide id="6" orient="horz" pos="2354" userDrawn="1">
          <p15:clr>
            <a:srgbClr val="A4A3A4"/>
          </p15:clr>
        </p15:guide>
        <p15:guide id="7" orient="horz" pos="845" userDrawn="1">
          <p15:clr>
            <a:srgbClr val="F26B43"/>
          </p15:clr>
        </p15:guide>
        <p15:guide id="8" orient="horz" pos="1412" userDrawn="1">
          <p15:clr>
            <a:srgbClr val="A4A3A4"/>
          </p15:clr>
        </p15:guide>
        <p15:guide id="9" orient="horz" pos="3793" userDrawn="1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C899906-1F4F-17E0-269C-4915A06B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41437"/>
            <a:ext cx="11233150" cy="395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Mastertitelformat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02DBA6-D3CC-E78D-8141-C43D93210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241548"/>
            <a:ext cx="11233150" cy="37798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 err="1"/>
              <a:t>Mastertextformat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Ebene</a:t>
            </a:r>
          </a:p>
          <a:p>
            <a:pPr lvl="2"/>
            <a:r>
              <a:rPr lang="en-GB" dirty="0" err="1"/>
              <a:t>Dritte</a:t>
            </a:r>
            <a:r>
              <a:rPr lang="en-GB" dirty="0"/>
              <a:t> Ebene</a:t>
            </a:r>
          </a:p>
          <a:p>
            <a:pPr lvl="3"/>
            <a:r>
              <a:rPr lang="en-GB" dirty="0" err="1"/>
              <a:t>Vierte</a:t>
            </a:r>
            <a:r>
              <a:rPr lang="en-GB" dirty="0"/>
              <a:t> Ebene</a:t>
            </a:r>
          </a:p>
          <a:p>
            <a:pPr lvl="4"/>
            <a:r>
              <a:rPr lang="en-GB" dirty="0" err="1"/>
              <a:t>Fünfte</a:t>
            </a:r>
            <a:r>
              <a:rPr lang="en-GB" dirty="0"/>
              <a:t> Ebene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A0983C6-30A7-DE9F-47B5-4B6CAA79B6EB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22" y="340302"/>
            <a:ext cx="2088859" cy="51172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63AEDD-A52F-7222-9440-7466DFAEC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889" y="6416675"/>
            <a:ext cx="11233150" cy="4408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334625-591D-D26D-F09F-D0FD097E3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6187" y="6416675"/>
            <a:ext cx="1781175" cy="4408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02C09C-DCF8-BFE7-923B-6144E0D54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3888" y="6416675"/>
            <a:ext cx="1784350" cy="4408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90000"/>
              </a:lnSpc>
              <a:defRPr sz="1200">
                <a:solidFill>
                  <a:schemeClr val="tx1"/>
                </a:solidFill>
              </a:defRPr>
            </a:lvl1pPr>
          </a:lstStyle>
          <a:p>
            <a:fld id="{5CEE1570-4D1C-4077-AAD8-D5069378B1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43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0" r:id="rId4"/>
    <p:sldLayoutId id="2147483656" r:id="rId5"/>
    <p:sldLayoutId id="2147483657" r:id="rId6"/>
    <p:sldLayoutId id="2147483659" r:id="rId7"/>
    <p:sldLayoutId id="2147483661" r:id="rId8"/>
    <p:sldLayoutId id="2147483672" r:id="rId9"/>
    <p:sldLayoutId id="2147483660" r:id="rId10"/>
    <p:sldLayoutId id="2147483663" r:id="rId11"/>
    <p:sldLayoutId id="2147483665" r:id="rId12"/>
    <p:sldLayoutId id="2147483666" r:id="rId13"/>
    <p:sldLayoutId id="2147483669" r:id="rId14"/>
    <p:sldLayoutId id="2147483671" r:id="rId15"/>
    <p:sldLayoutId id="2147483667" r:id="rId16"/>
    <p:sldLayoutId id="2147483675" r:id="rId17"/>
    <p:sldLayoutId id="2147483662" r:id="rId18"/>
    <p:sldLayoutId id="2147483668" r:id="rId19"/>
    <p:sldLayoutId id="2147483654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16000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000" indent="-216000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1512000" indent="-216000" algn="l" defTabSz="91440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393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23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mi.dk/lokationarkiv/show/GL/3421711/Narsarsuaq/#arki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hyperlink" Target="https://dataverse.geus.dk/dataset.xhtml?persistentId=doi:10.22008/FK2/IW73U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99126-A185-8166-0B1D-71DD4ACEB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 err="1"/>
              <a:t>Modeling</a:t>
            </a:r>
            <a:r>
              <a:rPr lang="en-GB" sz="4400" dirty="0"/>
              <a:t> lake metabolism using high-frequency deployment sondes</a:t>
            </a:r>
            <a:endParaRPr lang="en-GB" sz="4400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8BA09E-B699-8975-F2B6-4EAAEF3FBF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Emanuel Mauch</a:t>
            </a:r>
          </a:p>
        </p:txBody>
      </p:sp>
    </p:spTree>
    <p:extLst>
      <p:ext uri="{BB962C8B-B14F-4D97-AF65-F5344CB8AC3E}">
        <p14:creationId xmlns:p14="http://schemas.microsoft.com/office/powerpoint/2010/main" val="72622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Methods: Bayesian lake metabolism model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25060EB1-D371-743C-3A88-FC91641DFF7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23887" y="2241551"/>
                <a:ext cx="11233150" cy="3779838"/>
              </a:xfrm>
            </p:spPr>
            <p:txBody>
              <a:bodyPr/>
              <a:lstStyle/>
              <a:p>
                <a:pPr lvl="3"/>
                <a:r>
                  <a:rPr lang="en-GB" sz="2400" dirty="0"/>
                  <a:t>Using the </a:t>
                </a:r>
                <a:r>
                  <a:rPr lang="en-GB" sz="2400" i="1" dirty="0"/>
                  <a:t>R</a:t>
                </a:r>
                <a:r>
                  <a:rPr lang="en-GB" sz="2400" dirty="0"/>
                  <a:t> package </a:t>
                </a:r>
                <a:r>
                  <a:rPr lang="en-GB" sz="2400" dirty="0" err="1"/>
                  <a:t>LakeMetabolizer</a:t>
                </a:r>
                <a:r>
                  <a:rPr lang="en-GB" sz="2400" dirty="0"/>
                  <a:t> (</a:t>
                </a:r>
                <a:r>
                  <a:rPr lang="en-GB" sz="2400" dirty="0">
                    <a:solidFill>
                      <a:srgbClr val="000099"/>
                    </a:solidFill>
                  </a:rPr>
                  <a:t>Winslow et al., 2016</a:t>
                </a:r>
                <a:r>
                  <a:rPr lang="en-GB" sz="2400" dirty="0"/>
                  <a:t>)</a:t>
                </a:r>
              </a:p>
              <a:p>
                <a:pPr lvl="3"/>
                <a:r>
                  <a:rPr lang="en-GB" sz="2400" dirty="0"/>
                  <a:t>Our choice: Bayesian model using the function </a:t>
                </a:r>
                <a:r>
                  <a:rPr lang="en-GB" sz="2400" i="1" dirty="0" err="1"/>
                  <a:t>metab.bayesian</a:t>
                </a:r>
                <a:endParaRPr lang="en-GB" sz="2400" i="1" dirty="0"/>
              </a:p>
              <a:p>
                <a:pPr lvl="3"/>
                <a:r>
                  <a:rPr lang="en-GB" dirty="0"/>
                  <a:t>Estimates </a:t>
                </a:r>
                <a:r>
                  <a:rPr lang="en-GB" dirty="0">
                    <a:solidFill>
                      <a:srgbClr val="000099"/>
                    </a:solidFill>
                  </a:rPr>
                  <a:t>daily GPP, R, and NEP</a:t>
                </a:r>
              </a:p>
              <a:p>
                <a:pPr lvl="3"/>
                <a:r>
                  <a:rPr lang="en-GB" sz="2400" dirty="0"/>
                  <a:t>Distinguishes between 3 categories of DO values: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the DO measurements: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GB" dirty="0"/>
                  <a:t> the true but unknown values of 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de-CH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4"/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the model estimates of the true DO values </a:t>
                </a:r>
              </a:p>
              <a:p>
                <a:pPr lvl="4"/>
                <a:endParaRPr lang="en-GB" dirty="0"/>
              </a:p>
              <a:p>
                <a:pPr lvl="4"/>
                <a:endParaRPr lang="en-GB" dirty="0"/>
              </a:p>
              <a:p>
                <a:pPr marL="216000" lvl="3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25060EB1-D371-743C-3A88-FC91641DFF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23887" y="2241551"/>
                <a:ext cx="11233150" cy="3779838"/>
              </a:xfrm>
              <a:blipFill>
                <a:blip r:embed="rId3"/>
                <a:stretch>
                  <a:fillRect t="-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978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Methods: Bayesian lake metabolism model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25060EB1-D371-743C-3A88-FC91641DFF7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23887" y="2241551"/>
                <a:ext cx="11233150" cy="3779838"/>
              </a:xfrm>
            </p:spPr>
            <p:txBody>
              <a:bodyPr/>
              <a:lstStyle/>
              <a:p>
                <a:pPr lvl="3"/>
                <a:r>
                  <a:rPr lang="en-US" sz="2400" dirty="0"/>
                  <a:t>The Bayesian model can be described by the following main equation:</a:t>
                </a:r>
              </a:p>
              <a:p>
                <a:pPr marL="216000" lvl="3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de-CH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5"/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ι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</m:d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 2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1 vector of parameters to be estimated;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ι</m:t>
                    </m:r>
                  </m:oMath>
                </a14:m>
                <a:r>
                  <a:rPr lang="en-US" dirty="0">
                    <a:solidFill>
                      <a:srgbClr val="000099"/>
                    </a:solidFill>
                  </a:rPr>
                  <a:t> represents GPP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dirty="0">
                    <a:solidFill>
                      <a:srgbClr val="000099"/>
                    </a:solidFill>
                  </a:rPr>
                  <a:t> represents R</a:t>
                </a:r>
                <a:r>
                  <a:rPr lang="en-US" dirty="0"/>
                  <a:t>.</a:t>
                </a:r>
              </a:p>
              <a:p>
                <a:pPr lvl="5"/>
                <a14:m>
                  <m:oMath xmlns:m="http://schemas.openxmlformats.org/officeDocument/2006/math">
                    <m:r>
                      <a:rPr lang="de-CH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dirty="0"/>
                  <a:t> matrix of predictors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1,   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1,   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,   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irradiance;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temperature.</a:t>
                </a:r>
              </a:p>
              <a:p>
                <a:pPr lvl="5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gas transfer coefficient (modeled from wind);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the saturated oxygen concentration for specific temperature.</a:t>
                </a:r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25060EB1-D371-743C-3A88-FC91641DFF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23887" y="2241551"/>
                <a:ext cx="11233150" cy="3779838"/>
              </a:xfrm>
              <a:blipFill>
                <a:blip r:embed="rId3"/>
                <a:stretch>
                  <a:fillRect t="-3387" b="-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9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098156"/>
            <a:ext cx="11233150" cy="395287"/>
          </a:xfrm>
        </p:spPr>
        <p:txBody>
          <a:bodyPr/>
          <a:lstStyle/>
          <a:p>
            <a:r>
              <a:rPr lang="en-GB" dirty="0"/>
              <a:t>Methods: Bayesian lake metabolism model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060EB1-D371-743C-3A88-FC91641DF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7" y="1980006"/>
            <a:ext cx="11233150" cy="3779838"/>
          </a:xfrm>
        </p:spPr>
        <p:txBody>
          <a:bodyPr/>
          <a:lstStyle/>
          <a:p>
            <a:pPr lvl="1"/>
            <a:r>
              <a:rPr lang="en-GB" dirty="0"/>
              <a:t>Required input data: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GB" dirty="0"/>
              <a:t>DO observations (mg L</a:t>
            </a:r>
            <a:r>
              <a:rPr lang="en-GB" baseline="30000" dirty="0"/>
              <a:t>-1</a:t>
            </a:r>
            <a:r>
              <a:rPr lang="en-GB" dirty="0"/>
              <a:t>)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GB" dirty="0"/>
              <a:t>Saturated DO concentration for specific temperature (mg L</a:t>
            </a:r>
            <a:r>
              <a:rPr lang="en-GB" baseline="30000" dirty="0"/>
              <a:t>-1</a:t>
            </a:r>
            <a:r>
              <a:rPr lang="en-GB" dirty="0"/>
              <a:t>)</a:t>
            </a:r>
          </a:p>
          <a:p>
            <a:pPr marL="1105200" lvl="4" indent="-457200"/>
            <a:r>
              <a:rPr lang="en-GB" dirty="0"/>
              <a:t>Calculated from water temperature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GB" dirty="0"/>
              <a:t>Gas and temperature specific gas transfer coefficient (m</a:t>
            </a:r>
            <a:r>
              <a:rPr lang="en-GB" baseline="30000" dirty="0"/>
              <a:t>-1</a:t>
            </a:r>
            <a:r>
              <a:rPr lang="en-GB" dirty="0"/>
              <a:t>)</a:t>
            </a:r>
          </a:p>
          <a:p>
            <a:pPr marL="1105200" lvl="4" indent="-457200"/>
            <a:r>
              <a:rPr lang="en-GB" dirty="0">
                <a:solidFill>
                  <a:srgbClr val="000099"/>
                </a:solidFill>
              </a:rPr>
              <a:t>Estimated from wind data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GB" dirty="0"/>
              <a:t>Photosynthetically active radiation (µmol m</a:t>
            </a:r>
            <a:r>
              <a:rPr lang="en-GB" baseline="30000" dirty="0"/>
              <a:t>-2</a:t>
            </a:r>
            <a:r>
              <a:rPr lang="en-GB" dirty="0"/>
              <a:t> s</a:t>
            </a:r>
            <a:r>
              <a:rPr lang="en-GB" baseline="30000" dirty="0"/>
              <a:t>-1</a:t>
            </a:r>
            <a:r>
              <a:rPr lang="en-GB" dirty="0"/>
              <a:t>)</a:t>
            </a:r>
          </a:p>
          <a:p>
            <a:pPr marL="1105200" lvl="4" indent="-457200"/>
            <a:r>
              <a:rPr lang="en-GB" dirty="0">
                <a:solidFill>
                  <a:srgbClr val="000099"/>
                </a:solidFill>
              </a:rPr>
              <a:t>Calculated from irradiation data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GB" dirty="0"/>
              <a:t>Mixed layer depth (m)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GB" dirty="0"/>
              <a:t>Water temperature (°C)</a:t>
            </a:r>
          </a:p>
        </p:txBody>
      </p:sp>
    </p:spTree>
    <p:extLst>
      <p:ext uri="{BB962C8B-B14F-4D97-AF65-F5344CB8AC3E}">
        <p14:creationId xmlns:p14="http://schemas.microsoft.com/office/powerpoint/2010/main" val="291519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Data preparation 2023 – Dissolved Oxygen</a:t>
            </a: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3C0D73-85CA-5C07-391B-BA3990A2C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42" y="1258551"/>
            <a:ext cx="8654642" cy="54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4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 Parameters used to estimate lake metabolism –</a:t>
            </a:r>
            <a:br>
              <a:rPr lang="en-GB" dirty="0"/>
            </a:br>
            <a:r>
              <a:rPr lang="en-GB" dirty="0"/>
              <a:t>Example of B1P1 in 2023</a:t>
            </a:r>
            <a:br>
              <a:rPr lang="en-GB" dirty="0"/>
            </a:b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1D4856-D692-934D-51D2-31FD334AA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09" y="1661338"/>
            <a:ext cx="8652381" cy="51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5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GPP 2023</a:t>
            </a:r>
            <a:br>
              <a:rPr lang="en-GB" dirty="0"/>
            </a:b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64BD4-1D84-B9DD-898B-25C2104B2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86" y="1258551"/>
            <a:ext cx="8724227" cy="54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08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R 2023</a:t>
            </a: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5508C8-03EA-716B-1BD4-10E8514F5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13" y="1258551"/>
            <a:ext cx="8763699" cy="54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51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NEP 2023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0338A-B95E-5CFA-B054-A00743894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64" y="1258551"/>
            <a:ext cx="8688198" cy="54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8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GPP daily means 2023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2190D-D29C-3408-E824-A2179F6D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8" y="1354122"/>
            <a:ext cx="10583164" cy="52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5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R daily means 2023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B95E2-456D-D4E2-B12B-38F7B45E7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9" y="1349928"/>
            <a:ext cx="10583999" cy="52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3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060EB1-D371-743C-3A88-FC91641DF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2"/>
            <a:r>
              <a:rPr lang="en-GB" dirty="0"/>
              <a:t>Sticklebacks</a:t>
            </a:r>
            <a:r>
              <a:rPr lang="en-GB" sz="2200" dirty="0"/>
              <a:t> introduced in 6 experimental ponds in Greenland, 2019</a:t>
            </a:r>
          </a:p>
          <a:p>
            <a:pPr lvl="2"/>
            <a:endParaRPr lang="en-GB" sz="2200" dirty="0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AC54A9E2-0C30-587E-0327-2E185C1FFF8A}"/>
              </a:ext>
            </a:extLst>
          </p:cNvPr>
          <p:cNvPicPr/>
          <p:nvPr/>
        </p:nvPicPr>
        <p:blipFill rotWithShape="1">
          <a:blip r:embed="rId3"/>
          <a:srcRect t="14158"/>
          <a:stretch/>
        </p:blipFill>
        <p:spPr>
          <a:xfrm>
            <a:off x="2952010" y="2641329"/>
            <a:ext cx="6287979" cy="358898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60209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NEP daily means 2023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E2DB1-1210-E7EC-A885-FABF4B9B5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63" y="1362512"/>
            <a:ext cx="10584000" cy="52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5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Conclusions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060EB1-D371-743C-3A88-FC91641DF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3"/>
            <a:r>
              <a:rPr lang="en-GB" sz="2400" dirty="0"/>
              <a:t>Sticklebacks likely increase magnitude of daily DO variation</a:t>
            </a:r>
          </a:p>
          <a:p>
            <a:pPr lvl="3"/>
            <a:r>
              <a:rPr lang="en-GB" sz="2400" dirty="0"/>
              <a:t>Sticklebacks likely increase gross primary production</a:t>
            </a:r>
          </a:p>
          <a:p>
            <a:pPr lvl="3"/>
            <a:r>
              <a:rPr lang="en-GB" sz="2400" dirty="0"/>
              <a:t>Sticklebacks likely increase ecosystem respiration</a:t>
            </a:r>
          </a:p>
        </p:txBody>
      </p:sp>
    </p:spTree>
    <p:extLst>
      <p:ext uri="{BB962C8B-B14F-4D97-AF65-F5344CB8AC3E}">
        <p14:creationId xmlns:p14="http://schemas.microsoft.com/office/powerpoint/2010/main" val="361297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060EB1-D371-743C-3A88-FC91641DF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3"/>
            <a:r>
              <a:rPr lang="en-GB" sz="2400" dirty="0"/>
              <a:t>Until now: Mixed layer depth qualitatively assessed from pond profiles</a:t>
            </a:r>
          </a:p>
          <a:p>
            <a:pPr lvl="4"/>
            <a:r>
              <a:rPr lang="en-GB" dirty="0"/>
              <a:t>Mixed layer depth = height of surface layer with constant temperature</a:t>
            </a:r>
          </a:p>
          <a:p>
            <a:pPr lvl="4"/>
            <a:r>
              <a:rPr lang="en-GB" dirty="0"/>
              <a:t>Used to model the gas transfer coefficient</a:t>
            </a:r>
          </a:p>
          <a:p>
            <a:pPr lvl="4"/>
            <a:r>
              <a:rPr lang="en-GB" dirty="0"/>
              <a:t>Mixed layer is highly dependent on weather conditions</a:t>
            </a:r>
          </a:p>
          <a:p>
            <a:pPr lvl="3"/>
            <a:r>
              <a:rPr lang="en-GB" sz="2400" dirty="0"/>
              <a:t>Supplied wind data should be normalized to 10m sensor height – what is the sensor height of a radiosonde?</a:t>
            </a:r>
          </a:p>
          <a:p>
            <a:pPr lvl="4"/>
            <a:r>
              <a:rPr lang="en-GB" dirty="0"/>
              <a:t>Consider different source of wind data</a:t>
            </a:r>
            <a:endParaRPr lang="en-GB" sz="2400" dirty="0"/>
          </a:p>
          <a:p>
            <a:pPr lvl="3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77021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Outlook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060EB1-D371-743C-3A88-FC91641DF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3"/>
            <a:r>
              <a:rPr lang="en-GB" sz="2400" dirty="0"/>
              <a:t>Optimize data input for metabolism models – minimize “noise”, maximize signal</a:t>
            </a:r>
          </a:p>
          <a:p>
            <a:pPr lvl="4"/>
            <a:r>
              <a:rPr lang="en-GB" dirty="0"/>
              <a:t>Mixed layer depth</a:t>
            </a:r>
          </a:p>
          <a:p>
            <a:pPr lvl="4"/>
            <a:r>
              <a:rPr lang="en-GB" dirty="0"/>
              <a:t>Wind sensor height</a:t>
            </a:r>
          </a:p>
          <a:p>
            <a:pPr lvl="4"/>
            <a:r>
              <a:rPr lang="en-GB" dirty="0"/>
              <a:t>Deal with impossible GPP and R estimates</a:t>
            </a:r>
          </a:p>
          <a:p>
            <a:pPr lvl="3"/>
            <a:r>
              <a:rPr lang="en-GB" sz="2400" dirty="0"/>
              <a:t>Investigate underlying causal mechanism leading to increased production and respiration in ponds with Sticklebacks</a:t>
            </a:r>
          </a:p>
          <a:p>
            <a:pPr lvl="3"/>
            <a:r>
              <a:rPr lang="en-GB" sz="2400" dirty="0"/>
              <a:t>Think about strategies to synthesize results from 2021, 2022, and 2023</a:t>
            </a:r>
          </a:p>
        </p:txBody>
      </p:sp>
    </p:spTree>
    <p:extLst>
      <p:ext uri="{BB962C8B-B14F-4D97-AF65-F5344CB8AC3E}">
        <p14:creationId xmlns:p14="http://schemas.microsoft.com/office/powerpoint/2010/main" val="1676619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Appendix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38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GPP 2021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2B9D5-96A4-DDD0-0A54-BBED64DD6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13" y="1352375"/>
            <a:ext cx="8553974" cy="53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4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R 2021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36E4-4C5B-BEE1-D375-B5A8028D9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12" y="1258551"/>
            <a:ext cx="8704976" cy="5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7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NEP 2021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1AA88-6020-1A01-AAA1-319756DC6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64" y="1258551"/>
            <a:ext cx="8688198" cy="54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09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GPP 2022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CCA68-A99E-BC89-A68A-4C96B3B60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46" y="1258551"/>
            <a:ext cx="8814033" cy="55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08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R 2022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5F51D-3F76-37CF-7163-F31C21CAB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77" y="1258551"/>
            <a:ext cx="8798371" cy="54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6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060EB1-D371-743C-3A88-FC91641DF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2"/>
            <a:r>
              <a:rPr lang="en-GB" dirty="0"/>
              <a:t>6 ponds used as fishless reference</a:t>
            </a:r>
          </a:p>
          <a:p>
            <a:pPr lvl="2"/>
            <a:endParaRPr lang="en-GB" sz="2200" dirty="0"/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8911F2D6-454C-4366-AB9E-6C918BFD632F}"/>
              </a:ext>
            </a:extLst>
          </p:cNvPr>
          <p:cNvPicPr/>
          <p:nvPr/>
        </p:nvPicPr>
        <p:blipFill rotWithShape="1">
          <a:blip r:embed="rId3"/>
          <a:srcRect t="11892"/>
          <a:stretch/>
        </p:blipFill>
        <p:spPr>
          <a:xfrm>
            <a:off x="2955885" y="2634712"/>
            <a:ext cx="6280230" cy="350423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5784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63264"/>
            <a:ext cx="11233150" cy="395287"/>
          </a:xfrm>
        </p:spPr>
        <p:txBody>
          <a:bodyPr/>
          <a:lstStyle/>
          <a:p>
            <a:r>
              <a:rPr lang="en-GB" dirty="0"/>
              <a:t>Results: NEP 2022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546F9-8198-F5AF-4D5A-F9A315B9A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02" y="1258551"/>
            <a:ext cx="8746921" cy="546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04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Methods: Bayesian lake metabolism model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25060EB1-D371-743C-3A88-FC91641DFF7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23887" y="2241551"/>
                <a:ext cx="11322036" cy="3779838"/>
              </a:xfrm>
            </p:spPr>
            <p:txBody>
              <a:bodyPr/>
              <a:lstStyle/>
              <a:p>
                <a:pPr lvl="3"/>
                <a:r>
                  <a:rPr lang="en-US" sz="2400" i="1" dirty="0"/>
                  <a:t>Equation 2</a:t>
                </a:r>
                <a:r>
                  <a:rPr lang="en-US" sz="2400" dirty="0"/>
                  <a:t>: Obtaining the model estimates of true DO values</a:t>
                </a:r>
              </a:p>
              <a:p>
                <a:pPr marL="216000" lvl="3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CH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CH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⁡(−</m:t>
                                  </m:r>
                                  <m:sSub>
                                    <m:sSub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de-CH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CH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CH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de-CH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de-CH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lvl="4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the gas transfer coefficient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estimated separately, depending on wind and mixed layer depth at time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4"/>
                <a:r>
                  <a:rPr lang="en-US" dirty="0">
                    <a:solidFill>
                      <a:srgbClr val="000099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e-CH" b="0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99"/>
                    </a:solidFill>
                  </a:rPr>
                  <a:t> (i.e. no wind), the modeled DO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de-CH" b="0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99"/>
                    </a:solidFill>
                  </a:rPr>
                  <a:t> only depend on</a:t>
                </a:r>
                <a:r>
                  <a:rPr lang="el-GR" dirty="0">
                    <a:solidFill>
                      <a:srgbClr val="00009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endParaRPr lang="el-GR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25060EB1-D371-743C-3A88-FC91641DFF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23887" y="2241551"/>
                <a:ext cx="11322036" cy="3779838"/>
              </a:xfrm>
              <a:blipFill>
                <a:blip r:embed="rId3"/>
                <a:stretch>
                  <a:fillRect t="-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36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060EB1-D371-743C-3A88-FC91641DF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2"/>
            <a:r>
              <a:rPr lang="en-GB" dirty="0"/>
              <a:t>From the year 2021, all 12 lakes were monitored for several days every summer</a:t>
            </a:r>
          </a:p>
          <a:p>
            <a:pPr lvl="2"/>
            <a:r>
              <a:rPr lang="en-GB" dirty="0"/>
              <a:t>Deployment sondes were used to measure various water-related parameters</a:t>
            </a:r>
          </a:p>
          <a:p>
            <a:pPr lvl="2"/>
            <a:r>
              <a:rPr lang="en-GB" dirty="0"/>
              <a:t>1 sonde per lake</a:t>
            </a:r>
          </a:p>
          <a:p>
            <a:pPr lvl="2"/>
            <a:r>
              <a:rPr lang="en-GB" dirty="0"/>
              <a:t>Measurements every 2 to 5 minutes</a:t>
            </a:r>
          </a:p>
          <a:p>
            <a:pPr marL="0" lvl="2" indent="0">
              <a:buNone/>
            </a:pPr>
            <a:endParaRPr lang="en-GB" sz="2200" dirty="0"/>
          </a:p>
          <a:p>
            <a:pPr lvl="2"/>
            <a:endParaRPr lang="en-GB" sz="2200" dirty="0"/>
          </a:p>
        </p:txBody>
      </p:sp>
      <p:pic>
        <p:nvPicPr>
          <p:cNvPr id="4" name="image5.png">
            <a:extLst>
              <a:ext uri="{FF2B5EF4-FFF2-40B4-BE49-F238E27FC236}">
                <a16:creationId xmlns:a16="http://schemas.microsoft.com/office/drawing/2014/main" id="{E5B85B52-6C29-B32F-ECF4-7BD7793484F1}"/>
              </a:ext>
            </a:extLst>
          </p:cNvPr>
          <p:cNvPicPr/>
          <p:nvPr/>
        </p:nvPicPr>
        <p:blipFill rotWithShape="1">
          <a:blip r:embed="rId3"/>
          <a:srcRect t="26871"/>
          <a:stretch/>
        </p:blipFill>
        <p:spPr>
          <a:xfrm>
            <a:off x="5994238" y="3277812"/>
            <a:ext cx="5296277" cy="274357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6067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Background: Lake Metabolism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25060EB1-D371-743C-3A88-FC91641DFF7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lvl="3"/>
                <a:r>
                  <a:rPr lang="en-GB" sz="2400" dirty="0"/>
                  <a:t>Often estimated from free-water dissolved oxygen (DO) (</a:t>
                </a:r>
                <a:r>
                  <a:rPr lang="en-GB" sz="2400" dirty="0">
                    <a:solidFill>
                      <a:srgbClr val="000099"/>
                    </a:solidFill>
                  </a:rPr>
                  <a:t>Winslow et al., 2016</a:t>
                </a:r>
                <a:r>
                  <a:rPr lang="en-GB" sz="2400" dirty="0"/>
                  <a:t>)</a:t>
                </a:r>
              </a:p>
              <a:p>
                <a:pPr lvl="3"/>
                <a:r>
                  <a:rPr lang="en-GB" sz="2400" dirty="0"/>
                  <a:t>Represents balance between carbon fixation (Gross Primary Production </a:t>
                </a:r>
                <a:r>
                  <a:rPr lang="en-GB" sz="2400" dirty="0">
                    <a:solidFill>
                      <a:srgbClr val="000099"/>
                    </a:solidFill>
                  </a:rPr>
                  <a:t>GPP</a:t>
                </a:r>
                <a:r>
                  <a:rPr lang="en-GB" sz="2400" dirty="0"/>
                  <a:t>)</a:t>
                </a:r>
              </a:p>
              <a:p>
                <a:pPr lvl="3"/>
                <a:r>
                  <a:rPr lang="en-GB" sz="2400" dirty="0"/>
                  <a:t>and biological carbon oxidation (ecosystem Respiration </a:t>
                </a:r>
                <a:r>
                  <a:rPr lang="en-GB" sz="2400" dirty="0">
                    <a:solidFill>
                      <a:srgbClr val="000099"/>
                    </a:solidFill>
                  </a:rPr>
                  <a:t>R</a:t>
                </a:r>
                <a:r>
                  <a:rPr lang="en-GB" sz="2400" dirty="0"/>
                  <a:t>):</a:t>
                </a:r>
              </a:p>
              <a:p>
                <a:pPr lvl="4"/>
                <a:r>
                  <a:rPr lang="de-CH" i="1" dirty="0" err="1"/>
                  <a:t>Photosynthesis</a:t>
                </a:r>
                <a:r>
                  <a:rPr lang="de-CH" b="0" dirty="0"/>
                  <a:t>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lvl="4"/>
                <a:r>
                  <a:rPr lang="en-GB" i="1" dirty="0"/>
                  <a:t>Respiration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→6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endParaRPr lang="en-GB" dirty="0"/>
              </a:p>
              <a:p>
                <a:pPr lvl="3"/>
                <a:r>
                  <a:rPr lang="en-GB" sz="2400" dirty="0"/>
                  <a:t>Net Ecosystem Production (</a:t>
                </a:r>
                <a:r>
                  <a:rPr lang="en-GB" sz="2400" dirty="0">
                    <a:solidFill>
                      <a:srgbClr val="000099"/>
                    </a:solidFill>
                  </a:rPr>
                  <a:t>NEP</a:t>
                </a:r>
                <a:r>
                  <a:rPr lang="en-GB" sz="2400" dirty="0"/>
                  <a:t>) = GPP – R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25060EB1-D371-743C-3A88-FC91641DFF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523B14F-83E6-1E45-0440-B707755DC524}"/>
              </a:ext>
            </a:extLst>
          </p:cNvPr>
          <p:cNvSpPr txBox="1"/>
          <p:nvPr/>
        </p:nvSpPr>
        <p:spPr>
          <a:xfrm>
            <a:off x="5025325" y="3635266"/>
            <a:ext cx="360336" cy="2315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CH" sz="1000" i="1" dirty="0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85311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D816-8547-9937-C39F-78CD5F82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Lake Metabolism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B1C961-0787-9EF4-E327-AD9C6853F9CC}"/>
              </a:ext>
            </a:extLst>
          </p:cNvPr>
          <p:cNvGrpSpPr/>
          <p:nvPr/>
        </p:nvGrpSpPr>
        <p:grpSpPr>
          <a:xfrm>
            <a:off x="2353811" y="1979802"/>
            <a:ext cx="7484378" cy="4437776"/>
            <a:chOff x="2353811" y="1979802"/>
            <a:chExt cx="7484378" cy="44377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578C0E-CE13-D6D2-DC10-B4A08E2E2B4D}"/>
                </a:ext>
              </a:extLst>
            </p:cNvPr>
            <p:cNvSpPr/>
            <p:nvPr/>
          </p:nvSpPr>
          <p:spPr>
            <a:xfrm>
              <a:off x="2353811" y="1979802"/>
              <a:ext cx="7484378" cy="44377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" tIns="25200" rIns="50400" bIns="25200" rtlCol="0" anchor="t" anchorCtr="0"/>
            <a:lstStyle/>
            <a:p>
              <a:pPr algn="l">
                <a:lnSpc>
                  <a:spcPct val="98000"/>
                </a:lnSpc>
              </a:pPr>
              <a:endParaRPr lang="en-US" sz="800" spc="-20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3F384A6-7C7F-1FDB-B8A7-49DC65D701C1}"/>
                </a:ext>
              </a:extLst>
            </p:cNvPr>
            <p:cNvSpPr/>
            <p:nvPr/>
          </p:nvSpPr>
          <p:spPr>
            <a:xfrm>
              <a:off x="2357306" y="4051533"/>
              <a:ext cx="7466202" cy="265729"/>
            </a:xfrm>
            <a:custGeom>
              <a:avLst/>
              <a:gdLst>
                <a:gd name="connsiteX0" fmla="*/ 0 w 7466202"/>
                <a:gd name="connsiteY0" fmla="*/ 84239 h 265729"/>
                <a:gd name="connsiteX1" fmla="*/ 444617 w 7466202"/>
                <a:gd name="connsiteY1" fmla="*/ 8739 h 265729"/>
                <a:gd name="connsiteX2" fmla="*/ 939567 w 7466202"/>
                <a:gd name="connsiteY2" fmla="*/ 134573 h 265729"/>
                <a:gd name="connsiteX3" fmla="*/ 1702966 w 7466202"/>
                <a:gd name="connsiteY3" fmla="*/ 33906 h 265729"/>
                <a:gd name="connsiteX4" fmla="*/ 2256639 w 7466202"/>
                <a:gd name="connsiteY4" fmla="*/ 168129 h 265729"/>
                <a:gd name="connsiteX5" fmla="*/ 2869035 w 7466202"/>
                <a:gd name="connsiteY5" fmla="*/ 17128 h 265729"/>
                <a:gd name="connsiteX6" fmla="*/ 3514988 w 7466202"/>
                <a:gd name="connsiteY6" fmla="*/ 201685 h 265729"/>
                <a:gd name="connsiteX7" fmla="*/ 4311942 w 7466202"/>
                <a:gd name="connsiteY7" fmla="*/ 33906 h 265729"/>
                <a:gd name="connsiteX8" fmla="*/ 4941116 w 7466202"/>
                <a:gd name="connsiteY8" fmla="*/ 235241 h 265729"/>
                <a:gd name="connsiteX9" fmla="*/ 5461233 w 7466202"/>
                <a:gd name="connsiteY9" fmla="*/ 25517 h 265729"/>
                <a:gd name="connsiteX10" fmla="*/ 6149131 w 7466202"/>
                <a:gd name="connsiteY10" fmla="*/ 193296 h 265729"/>
                <a:gd name="connsiteX11" fmla="*/ 6576969 w 7466202"/>
                <a:gd name="connsiteY11" fmla="*/ 350 h 265729"/>
                <a:gd name="connsiteX12" fmla="*/ 7139032 w 7466202"/>
                <a:gd name="connsiteY12" fmla="*/ 252019 h 265729"/>
                <a:gd name="connsiteX13" fmla="*/ 7466202 w 7466202"/>
                <a:gd name="connsiteY13" fmla="*/ 210074 h 26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66202" h="265729">
                  <a:moveTo>
                    <a:pt x="0" y="84239"/>
                  </a:moveTo>
                  <a:cubicBezTo>
                    <a:pt x="144011" y="42294"/>
                    <a:pt x="288023" y="350"/>
                    <a:pt x="444617" y="8739"/>
                  </a:cubicBezTo>
                  <a:cubicBezTo>
                    <a:pt x="601212" y="17128"/>
                    <a:pt x="729842" y="130379"/>
                    <a:pt x="939567" y="134573"/>
                  </a:cubicBezTo>
                  <a:cubicBezTo>
                    <a:pt x="1149292" y="138767"/>
                    <a:pt x="1483454" y="28313"/>
                    <a:pt x="1702966" y="33906"/>
                  </a:cubicBezTo>
                  <a:cubicBezTo>
                    <a:pt x="1922478" y="39499"/>
                    <a:pt x="2062294" y="170925"/>
                    <a:pt x="2256639" y="168129"/>
                  </a:cubicBezTo>
                  <a:cubicBezTo>
                    <a:pt x="2450984" y="165333"/>
                    <a:pt x="2659310" y="11535"/>
                    <a:pt x="2869035" y="17128"/>
                  </a:cubicBezTo>
                  <a:cubicBezTo>
                    <a:pt x="3078760" y="22721"/>
                    <a:pt x="3274504" y="198889"/>
                    <a:pt x="3514988" y="201685"/>
                  </a:cubicBezTo>
                  <a:cubicBezTo>
                    <a:pt x="3755472" y="204481"/>
                    <a:pt x="4074254" y="28313"/>
                    <a:pt x="4311942" y="33906"/>
                  </a:cubicBezTo>
                  <a:cubicBezTo>
                    <a:pt x="4549630" y="39499"/>
                    <a:pt x="4749568" y="236639"/>
                    <a:pt x="4941116" y="235241"/>
                  </a:cubicBezTo>
                  <a:cubicBezTo>
                    <a:pt x="5132664" y="233843"/>
                    <a:pt x="5259897" y="32508"/>
                    <a:pt x="5461233" y="25517"/>
                  </a:cubicBezTo>
                  <a:cubicBezTo>
                    <a:pt x="5662569" y="18526"/>
                    <a:pt x="5963175" y="197491"/>
                    <a:pt x="6149131" y="193296"/>
                  </a:cubicBezTo>
                  <a:cubicBezTo>
                    <a:pt x="6335087" y="189101"/>
                    <a:pt x="6411986" y="-9437"/>
                    <a:pt x="6576969" y="350"/>
                  </a:cubicBezTo>
                  <a:cubicBezTo>
                    <a:pt x="6741952" y="10137"/>
                    <a:pt x="6990827" y="217065"/>
                    <a:pt x="7139032" y="252019"/>
                  </a:cubicBezTo>
                  <a:cubicBezTo>
                    <a:pt x="7287238" y="286973"/>
                    <a:pt x="7376720" y="248523"/>
                    <a:pt x="7466202" y="210074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0A73D-AF27-3B9A-6DF2-436B8F67003C}"/>
                </a:ext>
              </a:extLst>
            </p:cNvPr>
            <p:cNvSpPr txBox="1"/>
            <p:nvPr/>
          </p:nvSpPr>
          <p:spPr>
            <a:xfrm>
              <a:off x="4955096" y="2806467"/>
              <a:ext cx="1140904" cy="4838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2000" b="1" dirty="0"/>
                <a:t>Atmospheric O</a:t>
              </a:r>
              <a:r>
                <a:rPr lang="en-US" sz="2000" b="1" baseline="-25000" dirty="0"/>
                <a:t>2</a:t>
              </a:r>
              <a:endParaRPr lang="en-US" sz="2000" b="1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52473DB-9847-4E90-FE1F-1AE87F24BD26}"/>
                </a:ext>
              </a:extLst>
            </p:cNvPr>
            <p:cNvCxnSpPr>
              <a:cxnSpLocks/>
            </p:cNvCxnSpPr>
            <p:nvPr/>
          </p:nvCxnSpPr>
          <p:spPr>
            <a:xfrm>
              <a:off x="5855516" y="3160552"/>
              <a:ext cx="0" cy="95844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06AB17-D0F9-FECD-F57E-77930F9BB666}"/>
                </a:ext>
              </a:extLst>
            </p:cNvPr>
            <p:cNvSpPr txBox="1"/>
            <p:nvPr/>
          </p:nvSpPr>
          <p:spPr>
            <a:xfrm>
              <a:off x="3119305" y="4883578"/>
              <a:ext cx="605407" cy="4838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2000" b="1" dirty="0"/>
                <a:t>H</a:t>
              </a:r>
              <a:r>
                <a:rPr lang="en-US" sz="2000" b="1" baseline="-25000" dirty="0"/>
                <a:t>2</a:t>
              </a:r>
              <a:r>
                <a:rPr lang="en-US" sz="2000" b="1" dirty="0"/>
                <a:t>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5C1679-3BCB-F21A-E87B-802F3FF9DC9E}"/>
                </a:ext>
              </a:extLst>
            </p:cNvPr>
            <p:cNvSpPr txBox="1"/>
            <p:nvPr/>
          </p:nvSpPr>
          <p:spPr>
            <a:xfrm>
              <a:off x="5981349" y="3446152"/>
              <a:ext cx="2709643" cy="4838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400" b="1" dirty="0"/>
                <a:t>Air-water gas transfer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84416E-FCF3-C3AC-E76E-57E01A5AB729}"/>
                </a:ext>
              </a:extLst>
            </p:cNvPr>
            <p:cNvCxnSpPr>
              <a:stCxn id="10" idx="3"/>
            </p:cNvCxnSpPr>
            <p:nvPr/>
          </p:nvCxnSpPr>
          <p:spPr>
            <a:xfrm>
              <a:off x="3724712" y="5125499"/>
              <a:ext cx="1333849" cy="17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D6021B-A46F-099B-8931-63ADEF716200}"/>
                </a:ext>
              </a:extLst>
            </p:cNvPr>
            <p:cNvSpPr txBox="1"/>
            <p:nvPr/>
          </p:nvSpPr>
          <p:spPr>
            <a:xfrm>
              <a:off x="3694297" y="4859770"/>
              <a:ext cx="1333849" cy="2657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400" b="1" dirty="0"/>
                <a:t>Photosynthesis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4A9CE8-D1CA-0185-041B-C385A2C06807}"/>
                </a:ext>
              </a:extLst>
            </p:cNvPr>
            <p:cNvSpPr txBox="1"/>
            <p:nvPr/>
          </p:nvSpPr>
          <p:spPr>
            <a:xfrm>
              <a:off x="5375941" y="4912502"/>
              <a:ext cx="1333849" cy="4838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2000" b="1" dirty="0"/>
                <a:t>Dissolved</a:t>
              </a:r>
            </a:p>
            <a:p>
              <a:pPr algn="ctr"/>
              <a:r>
                <a:rPr lang="en-US" sz="2000" b="1" dirty="0"/>
                <a:t>O</a:t>
              </a:r>
              <a:r>
                <a:rPr lang="en-US" sz="2000" b="1" baseline="-25000" dirty="0"/>
                <a:t>2</a:t>
              </a:r>
              <a:endParaRPr lang="en-US" sz="20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CAA6948-55D2-B654-7C08-ECB0881AC06B}"/>
                </a:ext>
              </a:extLst>
            </p:cNvPr>
            <p:cNvCxnSpPr>
              <a:stCxn id="15" idx="3"/>
            </p:cNvCxnSpPr>
            <p:nvPr/>
          </p:nvCxnSpPr>
          <p:spPr>
            <a:xfrm flipV="1">
              <a:off x="6709790" y="5149307"/>
              <a:ext cx="1402364" cy="511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1CC1D4-498A-B650-6BF4-A8D60699948F}"/>
                </a:ext>
              </a:extLst>
            </p:cNvPr>
            <p:cNvSpPr txBox="1"/>
            <p:nvPr/>
          </p:nvSpPr>
          <p:spPr>
            <a:xfrm>
              <a:off x="8283079" y="4912502"/>
              <a:ext cx="1333849" cy="4838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2000" b="1" dirty="0"/>
                <a:t>CO</a:t>
              </a:r>
              <a:r>
                <a:rPr lang="en-US" sz="2000" b="1" baseline="-25000" dirty="0"/>
                <a:t>2</a:t>
              </a:r>
              <a:endParaRPr lang="en-US" sz="20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1410EE-D6C8-EA53-9F9F-1CD1A3A6E428}"/>
                </a:ext>
              </a:extLst>
            </p:cNvPr>
            <p:cNvSpPr txBox="1"/>
            <p:nvPr/>
          </p:nvSpPr>
          <p:spPr>
            <a:xfrm>
              <a:off x="6949230" y="4859769"/>
              <a:ext cx="1333849" cy="2657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400" b="1" dirty="0"/>
                <a:t>Respiration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C814F32-7A50-7BA6-E603-ECEE8ACCD37D}"/>
              </a:ext>
            </a:extLst>
          </p:cNvPr>
          <p:cNvSpPr txBox="1"/>
          <p:nvPr/>
        </p:nvSpPr>
        <p:spPr>
          <a:xfrm>
            <a:off x="8480219" y="5991584"/>
            <a:ext cx="1267788" cy="3929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000" dirty="0"/>
              <a:t>Adapted from</a:t>
            </a:r>
          </a:p>
          <a:p>
            <a:pPr algn="l"/>
            <a:r>
              <a:rPr lang="en-US" sz="1000" dirty="0" err="1"/>
              <a:t>Holtgrieve</a:t>
            </a:r>
            <a:r>
              <a:rPr lang="en-US" sz="1000" dirty="0"/>
              <a:t> et al., 2010</a:t>
            </a:r>
          </a:p>
        </p:txBody>
      </p:sp>
    </p:spTree>
    <p:extLst>
      <p:ext uri="{BB962C8B-B14F-4D97-AF65-F5344CB8AC3E}">
        <p14:creationId xmlns:p14="http://schemas.microsoft.com/office/powerpoint/2010/main" val="4237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060EB1-D371-743C-3A88-FC91641DF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3429000"/>
            <a:ext cx="11233150" cy="440896"/>
          </a:xfrm>
        </p:spPr>
        <p:txBody>
          <a:bodyPr/>
          <a:lstStyle/>
          <a:p>
            <a:pPr marL="0" lvl="2" indent="0" algn="ctr">
              <a:buNone/>
            </a:pPr>
            <a:r>
              <a:rPr lang="en-GB" sz="2800" i="1" dirty="0"/>
              <a:t>How do Sticklebacks affect lake metabolism?</a:t>
            </a:r>
          </a:p>
          <a:p>
            <a:pPr lvl="2"/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33657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Methods: Data sources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060EB1-D371-743C-3A88-FC91641DF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7" y="2241551"/>
            <a:ext cx="11233150" cy="3779838"/>
          </a:xfrm>
        </p:spPr>
        <p:txBody>
          <a:bodyPr/>
          <a:lstStyle/>
          <a:p>
            <a:pPr lvl="3"/>
            <a:r>
              <a:rPr lang="en-GB" sz="2400" dirty="0"/>
              <a:t>Time-series data from deployment sondes</a:t>
            </a:r>
          </a:p>
          <a:p>
            <a:pPr lvl="3"/>
            <a:r>
              <a:rPr lang="en-GB" sz="2400" dirty="0">
                <a:solidFill>
                  <a:srgbClr val="000099"/>
                </a:solidFill>
              </a:rPr>
              <a:t>Wind data </a:t>
            </a:r>
            <a:r>
              <a:rPr lang="en-GB" sz="2400" dirty="0"/>
              <a:t>from radiosonde in </a:t>
            </a:r>
            <a:r>
              <a:rPr lang="en-GB" sz="2400" dirty="0" err="1"/>
              <a:t>Narsarsuaq</a:t>
            </a:r>
            <a:r>
              <a:rPr lang="en-GB" sz="2400" dirty="0"/>
              <a:t> </a:t>
            </a:r>
            <a:r>
              <a:rPr lang="en-GB" dirty="0"/>
              <a:t>(</a:t>
            </a:r>
            <a:r>
              <a:rPr lang="en-GB" sz="2000" dirty="0">
                <a:solidFill>
                  <a:srgbClr val="000099"/>
                </a:solidFill>
                <a:hlinkClick r:id="rId3"/>
              </a:rPr>
              <a:t>https://www.dmi.dk/lokationarkiv/show/GL/3421711/Narsarsuaq/#arkiv</a:t>
            </a:r>
            <a:r>
              <a:rPr lang="en-GB" dirty="0"/>
              <a:t>)</a:t>
            </a:r>
          </a:p>
          <a:p>
            <a:pPr lvl="3"/>
            <a:r>
              <a:rPr lang="en-GB" sz="2400" dirty="0">
                <a:solidFill>
                  <a:srgbClr val="000099"/>
                </a:solidFill>
              </a:rPr>
              <a:t>Irradiation data </a:t>
            </a:r>
            <a:r>
              <a:rPr lang="en-GB" sz="2400" dirty="0"/>
              <a:t>from </a:t>
            </a:r>
            <a:r>
              <a:rPr lang="en-US" sz="2400" dirty="0"/>
              <a:t>QAS_L automated weather station near </a:t>
            </a:r>
            <a:r>
              <a:rPr lang="en-US" sz="2400" dirty="0" err="1"/>
              <a:t>Narsarsuaq</a:t>
            </a:r>
            <a:r>
              <a:rPr lang="en-GB" sz="2400" dirty="0">
                <a:solidFill>
                  <a:srgbClr val="000099"/>
                </a:solidFill>
              </a:rPr>
              <a:t> </a:t>
            </a:r>
            <a:r>
              <a:rPr lang="en-GB" dirty="0"/>
              <a:t>(</a:t>
            </a:r>
            <a:r>
              <a:rPr lang="en-GB" sz="2000" dirty="0">
                <a:hlinkClick r:id="rId4"/>
              </a:rPr>
              <a:t>https://dataverse.geus.dk/dataset.xhtml?persistentId=doi:10.22008/FK2/IW73UU</a:t>
            </a:r>
            <a:r>
              <a:rPr lang="en-GB" dirty="0"/>
              <a:t>)</a:t>
            </a:r>
          </a:p>
          <a:p>
            <a:pPr lvl="4"/>
            <a:r>
              <a:rPr lang="en-GB" dirty="0"/>
              <a:t>Using </a:t>
            </a:r>
            <a:r>
              <a:rPr lang="en-US" dirty="0"/>
              <a:t>downwelling shortwave irradiation (tilt corrected)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C794A-8D4D-ECBE-C905-5EF5634ED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255" y="1341437"/>
            <a:ext cx="1313857" cy="19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29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3348B-F4BD-140E-EE00-48821C61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Methods: Workflow data preparation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277C35E-FD1D-A845-1343-BA27B888D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656009"/>
              </p:ext>
            </p:extLst>
          </p:nvPr>
        </p:nvGraphicFramePr>
        <p:xfrm>
          <a:off x="623888" y="1736723"/>
          <a:ext cx="10944224" cy="5024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5687999"/>
      </p:ext>
    </p:extLst>
  </p:cSld>
  <p:clrMapOvr>
    <a:masterClrMapping/>
  </p:clrMapOvr>
</p:sld>
</file>

<file path=ppt/theme/theme1.xml><?xml version="1.0" encoding="utf-8"?>
<a:theme xmlns:a="http://schemas.openxmlformats.org/drawingml/2006/main" name="eawag">
  <a:themeElements>
    <a:clrScheme name="Eawag Colors">
      <a:dk1>
        <a:sysClr val="windowText" lastClr="000000"/>
      </a:dk1>
      <a:lt1>
        <a:sysClr val="window" lastClr="FFFFFF"/>
      </a:lt1>
      <a:dk2>
        <a:srgbClr val="808080"/>
      </a:dk2>
      <a:lt2>
        <a:srgbClr val="E6E6E6"/>
      </a:lt2>
      <a:accent1>
        <a:srgbClr val="4D88A9"/>
      </a:accent1>
      <a:accent2>
        <a:srgbClr val="90BAE0"/>
      </a:accent2>
      <a:accent3>
        <a:srgbClr val="B9D6EE"/>
      </a:accent3>
      <a:accent4>
        <a:srgbClr val="99B240"/>
      </a:accent4>
      <a:accent5>
        <a:srgbClr val="BCCB7C"/>
      </a:accent5>
      <a:accent6>
        <a:srgbClr val="E0E7BB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C9CD2"/>
        </a:solidFill>
        <a:ln>
          <a:noFill/>
        </a:ln>
      </a:spPr>
      <a:bodyPr lIns="50400" tIns="25200" rIns="50400" bIns="25200" rtlCol="0" anchor="t" anchorCtr="0"/>
      <a:lstStyle>
        <a:defPPr algn="l">
          <a:lnSpc>
            <a:spcPct val="98000"/>
          </a:lnSpc>
          <a:defRPr sz="800" spc="-2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000" b="1" dirty="0"/>
        </a:defPPr>
      </a:lstStyle>
    </a:txDef>
  </a:objectDefaults>
  <a:extraClrSchemeLst>
    <a:extraClrScheme>
      <a:clrScheme name="Eawag Colors">
        <a:dk1>
          <a:srgbClr val="000000"/>
        </a:dk1>
        <a:lt1>
          <a:srgbClr val="FFFFFF"/>
        </a:lt1>
        <a:dk2>
          <a:srgbClr val="808080"/>
        </a:dk2>
        <a:lt2>
          <a:srgbClr val="E6E6E6"/>
        </a:lt2>
        <a:accent1>
          <a:srgbClr val="4D88A9"/>
        </a:accent1>
        <a:accent2>
          <a:srgbClr val="90BAE0"/>
        </a:accent2>
        <a:accent3>
          <a:srgbClr val="B9D6EE"/>
        </a:accent3>
        <a:accent4>
          <a:srgbClr val="99B240"/>
        </a:accent4>
        <a:accent5>
          <a:srgbClr val="BCCB7C"/>
        </a:accent5>
        <a:accent6>
          <a:srgbClr val="E0E7BB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awag Blau">
      <a:srgbClr val="3C9CD2"/>
    </a:custClr>
    <a:custClr name="Eawag Grün">
      <a:srgbClr val="AFCB45"/>
    </a:custClr>
    <a:custClr name="Eawag Orange">
      <a:srgbClr val="EE852F"/>
    </a:custClr>
    <a:custClr name="Weiss">
      <a:srgbClr val="FFFFFF"/>
    </a:custClr>
    <a:custClr name="Eawag Blau 2">
      <a:srgbClr val="4D88A9"/>
    </a:custClr>
    <a:custClr name="Eawag Blau 3">
      <a:srgbClr val="90BAE0"/>
    </a:custClr>
    <a:custClr name="Eawag Blau 4">
      <a:srgbClr val="B9D6EE"/>
    </a:custClr>
    <a:custClr name="Eawag Grün 2">
      <a:srgbClr val="99B240"/>
    </a:custClr>
    <a:custClr name="Eawag Grün 3">
      <a:srgbClr val="BCCB7C"/>
    </a:custClr>
    <a:custClr name="Eawag Grün 4">
      <a:srgbClr val="E0E7BB"/>
    </a:custClr>
  </a:custClrLst>
  <a:extLst>
    <a:ext uri="{05A4C25C-085E-4340-85A3-A5531E510DB2}">
      <thm15:themeFamily xmlns:thm15="http://schemas.microsoft.com/office/thememl/2012/main" name="Eawag-Template-16-9-EN" id="{EEABB9A9-7BEB-498F-BD44-16EAAFAB3F09}" vid="{87DE7823-91DB-4BA0-94F2-43B4F5904D60}"/>
    </a:ext>
  </a:extLst>
</a:theme>
</file>

<file path=ppt/theme/theme2.xml><?xml version="1.0" encoding="utf-8"?>
<a:theme xmlns:a="http://schemas.openxmlformats.org/drawingml/2006/main" name="Office">
  <a:themeElements>
    <a:clrScheme name="Eawag Colors">
      <a:dk1>
        <a:sysClr val="windowText" lastClr="000000"/>
      </a:dk1>
      <a:lt1>
        <a:sysClr val="window" lastClr="FFFFFF"/>
      </a:lt1>
      <a:dk2>
        <a:srgbClr val="808080"/>
      </a:dk2>
      <a:lt2>
        <a:srgbClr val="E6E6E6"/>
      </a:lt2>
      <a:accent1>
        <a:srgbClr val="4D88A9"/>
      </a:accent1>
      <a:accent2>
        <a:srgbClr val="90BAE0"/>
      </a:accent2>
      <a:accent3>
        <a:srgbClr val="B9D6EE"/>
      </a:accent3>
      <a:accent4>
        <a:srgbClr val="99B240"/>
      </a:accent4>
      <a:accent5>
        <a:srgbClr val="BCCB7C"/>
      </a:accent5>
      <a:accent6>
        <a:srgbClr val="E0E7BB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860</Words>
  <Application>Microsoft Office PowerPoint</Application>
  <PresentationFormat>Widescreen</PresentationFormat>
  <Paragraphs>139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Wingdings</vt:lpstr>
      <vt:lpstr>eawag</vt:lpstr>
      <vt:lpstr>Modeling lake metabolism using high-frequency deployment sondes</vt:lpstr>
      <vt:lpstr>Background </vt:lpstr>
      <vt:lpstr>Background </vt:lpstr>
      <vt:lpstr>Background </vt:lpstr>
      <vt:lpstr>Background: Lake Metabolism </vt:lpstr>
      <vt:lpstr>Background: Lake Metabolism</vt:lpstr>
      <vt:lpstr>Research question </vt:lpstr>
      <vt:lpstr>Methods: Data sources </vt:lpstr>
      <vt:lpstr>Methods: Workflow data preparation </vt:lpstr>
      <vt:lpstr>Methods: Bayesian lake metabolism model </vt:lpstr>
      <vt:lpstr>Methods: Bayesian lake metabolism model </vt:lpstr>
      <vt:lpstr>Methods: Bayesian lake metabolism model </vt:lpstr>
      <vt:lpstr>Results: Data preparation 2023 – Dissolved Oxygen </vt:lpstr>
      <vt:lpstr>Results:  Parameters used to estimate lake metabolism – Example of B1P1 in 2023 </vt:lpstr>
      <vt:lpstr>Results: GPP 2023 </vt:lpstr>
      <vt:lpstr>Results: R 2023 </vt:lpstr>
      <vt:lpstr>Results: NEP 2023 </vt:lpstr>
      <vt:lpstr>Results: GPP daily means 2023 </vt:lpstr>
      <vt:lpstr>Results: R daily means 2023 </vt:lpstr>
      <vt:lpstr>Results: NEP daily means 2023 </vt:lpstr>
      <vt:lpstr>Preliminary Conclusions </vt:lpstr>
      <vt:lpstr>Limitations </vt:lpstr>
      <vt:lpstr>Outlook </vt:lpstr>
      <vt:lpstr>Appendix </vt:lpstr>
      <vt:lpstr>Results: GPP 2021 </vt:lpstr>
      <vt:lpstr>Results: R 2021 </vt:lpstr>
      <vt:lpstr>Results: NEP 2021 </vt:lpstr>
      <vt:lpstr>Results: GPP 2022 </vt:lpstr>
      <vt:lpstr>Results: R 2022 </vt:lpstr>
      <vt:lpstr>Results: NEP 2022 </vt:lpstr>
      <vt:lpstr>Methods: Bayesian lake metabolism model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Mauch, Emanuel</dc:creator>
  <cp:lastModifiedBy>Mauch, Emanuel</cp:lastModifiedBy>
  <cp:revision>82</cp:revision>
  <dcterms:created xsi:type="dcterms:W3CDTF">2024-10-28T09:33:52Z</dcterms:created>
  <dcterms:modified xsi:type="dcterms:W3CDTF">2024-11-04T16:17:07Z</dcterms:modified>
</cp:coreProperties>
</file>